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68"/>
  </p:notesMasterIdLst>
  <p:sldIdLst>
    <p:sldId id="311" r:id="rId2"/>
    <p:sldId id="554" r:id="rId3"/>
    <p:sldId id="552" r:id="rId4"/>
    <p:sldId id="553" r:id="rId5"/>
    <p:sldId id="256" r:id="rId6"/>
    <p:sldId id="261" r:id="rId7"/>
    <p:sldId id="295" r:id="rId8"/>
    <p:sldId id="260" r:id="rId9"/>
    <p:sldId id="257" r:id="rId10"/>
    <p:sldId id="258" r:id="rId11"/>
    <p:sldId id="259"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8" r:id="rId38"/>
    <p:sldId id="296" r:id="rId39"/>
    <p:sldId id="560" r:id="rId40"/>
    <p:sldId id="561" r:id="rId41"/>
    <p:sldId id="289" r:id="rId42"/>
    <p:sldId id="291" r:id="rId43"/>
    <p:sldId id="287" r:id="rId44"/>
    <p:sldId id="292" r:id="rId45"/>
    <p:sldId id="298" r:id="rId46"/>
    <p:sldId id="299" r:id="rId47"/>
    <p:sldId id="300" r:id="rId48"/>
    <p:sldId id="301" r:id="rId49"/>
    <p:sldId id="302" r:id="rId50"/>
    <p:sldId id="303" r:id="rId51"/>
    <p:sldId id="297" r:id="rId52"/>
    <p:sldId id="304" r:id="rId53"/>
    <p:sldId id="305" r:id="rId54"/>
    <p:sldId id="306" r:id="rId55"/>
    <p:sldId id="307" r:id="rId56"/>
    <p:sldId id="308" r:id="rId57"/>
    <p:sldId id="309" r:id="rId58"/>
    <p:sldId id="310" r:id="rId59"/>
    <p:sldId id="293" r:id="rId60"/>
    <p:sldId id="294" r:id="rId61"/>
    <p:sldId id="562" r:id="rId62"/>
    <p:sldId id="555" r:id="rId63"/>
    <p:sldId id="556" r:id="rId64"/>
    <p:sldId id="557" r:id="rId65"/>
    <p:sldId id="559" r:id="rId66"/>
    <p:sldId id="558"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F0A320F-40BB-4372-B7E2-AF1A16109F39}">
          <p14:sldIdLst>
            <p14:sldId id="311"/>
            <p14:sldId id="554"/>
            <p14:sldId id="552"/>
            <p14:sldId id="553"/>
            <p14:sldId id="256"/>
            <p14:sldId id="261"/>
          </p14:sldIdLst>
        </p14:section>
        <p14:section name="摘要部分" id="{39B0589C-1273-4838-9C95-1AD7A0748D66}">
          <p14:sldIdLst>
            <p14:sldId id="295"/>
          </p14:sldIdLst>
        </p14:section>
        <p14:section name="认识数据分析" id="{6A80FC16-B04C-4055-B293-9520BBE27195}">
          <p14:sldIdLst>
            <p14:sldId id="260"/>
            <p14:sldId id="257"/>
            <p14:sldId id="258"/>
            <p14:sldId id="259"/>
            <p14:sldId id="262"/>
            <p14:sldId id="263"/>
            <p14:sldId id="264"/>
            <p14:sldId id="265"/>
            <p14:sldId id="266"/>
            <p14:sldId id="267"/>
            <p14:sldId id="268"/>
            <p14:sldId id="269"/>
          </p14:sldIdLst>
        </p14:section>
        <p14:section name="熟悉 Python 数据分析工具" id="{B8B3FA36-7349-431E-8F5A-440BA92FD45F}">
          <p14:sldIdLst>
            <p14:sldId id="270"/>
            <p14:sldId id="271"/>
            <p14:sldId id="272"/>
            <p14:sldId id="273"/>
            <p14:sldId id="274"/>
            <p14:sldId id="275"/>
            <p14:sldId id="276"/>
            <p14:sldId id="277"/>
            <p14:sldId id="278"/>
            <p14:sldId id="279"/>
            <p14:sldId id="280"/>
          </p14:sldIdLst>
        </p14:section>
        <p14:section name="Anaconda" id="{632F4B18-2DC1-4980-9579-19919D6CDBA8}">
          <p14:sldIdLst>
            <p14:sldId id="281"/>
            <p14:sldId id="282"/>
            <p14:sldId id="283"/>
            <p14:sldId id="284"/>
            <p14:sldId id="285"/>
          </p14:sldIdLst>
        </p14:section>
        <p14:section name="Jupyter Notebook" id="{7B9CB559-CCC2-497C-8D27-5A34939A9075}">
          <p14:sldIdLst>
            <p14:sldId id="286"/>
            <p14:sldId id="288"/>
            <p14:sldId id="296"/>
            <p14:sldId id="560"/>
            <p14:sldId id="561"/>
            <p14:sldId id="289"/>
            <p14:sldId id="291"/>
            <p14:sldId id="287"/>
            <p14:sldId id="292"/>
            <p14:sldId id="298"/>
            <p14:sldId id="299"/>
            <p14:sldId id="300"/>
            <p14:sldId id="301"/>
            <p14:sldId id="302"/>
            <p14:sldId id="303"/>
            <p14:sldId id="297"/>
            <p14:sldId id="304"/>
            <p14:sldId id="305"/>
            <p14:sldId id="306"/>
            <p14:sldId id="307"/>
            <p14:sldId id="308"/>
            <p14:sldId id="309"/>
            <p14:sldId id="310"/>
          </p14:sldIdLst>
        </p14:section>
        <p14:section name="小结" id="{38550933-E004-4A91-8523-6B20E95A3645}">
          <p14:sldIdLst>
            <p14:sldId id="293"/>
            <p14:sldId id="294"/>
            <p14:sldId id="562"/>
            <p14:sldId id="555"/>
            <p14:sldId id="556"/>
            <p14:sldId id="557"/>
            <p14:sldId id="559"/>
            <p14:sldId id="55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546" autoAdjust="0"/>
  </p:normalViewPr>
  <p:slideViewPr>
    <p:cSldViewPr snapToGrid="0">
      <p:cViewPr varScale="1">
        <p:scale>
          <a:sx n="96" d="100"/>
          <a:sy n="96" d="100"/>
        </p:scale>
        <p:origin x="111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1D55B-33E9-4AB5-B432-2143BEE2760C}" type="datetimeFigureOut">
              <a:rPr lang="zh-CN" altLang="en-US" smtClean="0"/>
              <a:t>2023/6/28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0E85C5-C296-46FC-ABFD-A8D2C80B9E39}" type="slidenum">
              <a:rPr lang="zh-CN" altLang="en-US" smtClean="0"/>
              <a:t>‹#›</a:t>
            </a:fld>
            <a:endParaRPr lang="zh-CN" altLang="en-US"/>
          </a:p>
        </p:txBody>
      </p:sp>
    </p:spTree>
    <p:extLst>
      <p:ext uri="{BB962C8B-B14F-4D97-AF65-F5344CB8AC3E}">
        <p14:creationId xmlns:p14="http://schemas.microsoft.com/office/powerpoint/2010/main" val="3223021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a:t>
            </a:r>
            <a:endParaRPr lang="zh-CN" altLang="en-US"/>
          </a:p>
        </p:txBody>
      </p:sp>
      <p:sp>
        <p:nvSpPr>
          <p:cNvPr id="4" name="灯片编号占位符 3"/>
          <p:cNvSpPr>
            <a:spLocks noGrp="1"/>
          </p:cNvSpPr>
          <p:nvPr>
            <p:ph type="sldNum" sz="quarter" idx="5"/>
          </p:nvPr>
        </p:nvSpPr>
        <p:spPr/>
        <p:txBody>
          <a:bodyPr/>
          <a:lstStyle/>
          <a:p>
            <a:fld id="{EF0E85C5-C296-46FC-ABFD-A8D2C80B9E39}" type="slidenum">
              <a:rPr lang="zh-CN" altLang="en-US" smtClean="0"/>
              <a:t>34</a:t>
            </a:fld>
            <a:endParaRPr lang="zh-CN" altLang="en-US"/>
          </a:p>
        </p:txBody>
      </p:sp>
    </p:spTree>
    <p:extLst>
      <p:ext uri="{BB962C8B-B14F-4D97-AF65-F5344CB8AC3E}">
        <p14:creationId xmlns:p14="http://schemas.microsoft.com/office/powerpoint/2010/main" val="1022049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常用快捷键：命令模式下</a:t>
            </a:r>
          </a:p>
          <a:p>
            <a:r>
              <a:rPr lang="zh-CN" altLang="en-US" dirty="0"/>
              <a:t>在当前</a:t>
            </a:r>
            <a:r>
              <a:rPr lang="en-US" altLang="zh-CN" dirty="0"/>
              <a:t>cell</a:t>
            </a:r>
            <a:r>
              <a:rPr lang="zh-CN" altLang="en-US" dirty="0"/>
              <a:t>的上一层添加</a:t>
            </a:r>
            <a:r>
              <a:rPr lang="en-US" altLang="zh-CN" dirty="0"/>
              <a:t>cell</a:t>
            </a:r>
            <a:r>
              <a:rPr lang="zh-CN" altLang="en-US" dirty="0"/>
              <a:t>：</a:t>
            </a:r>
            <a:r>
              <a:rPr lang="en-US" altLang="zh-CN" dirty="0"/>
              <a:t>A</a:t>
            </a:r>
          </a:p>
          <a:p>
            <a:r>
              <a:rPr lang="zh-CN" altLang="en-US" dirty="0"/>
              <a:t>在当前</a:t>
            </a:r>
            <a:r>
              <a:rPr lang="en-US" altLang="zh-CN" dirty="0"/>
              <a:t>cell</a:t>
            </a:r>
            <a:r>
              <a:rPr lang="zh-CN" altLang="en-US" dirty="0"/>
              <a:t>的下一蹭添加</a:t>
            </a:r>
            <a:r>
              <a:rPr lang="en-US" altLang="zh-CN" dirty="0"/>
              <a:t>cell</a:t>
            </a:r>
            <a:r>
              <a:rPr lang="zh-CN" altLang="en-US" dirty="0"/>
              <a:t>：</a:t>
            </a:r>
            <a:r>
              <a:rPr lang="en-US" altLang="zh-CN" dirty="0"/>
              <a:t>B</a:t>
            </a:r>
          </a:p>
          <a:p>
            <a:r>
              <a:rPr lang="zh-CN" altLang="en-US" dirty="0"/>
              <a:t>双击</a:t>
            </a:r>
            <a:r>
              <a:rPr lang="en-US" altLang="zh-CN" dirty="0"/>
              <a:t>d</a:t>
            </a:r>
            <a:r>
              <a:rPr lang="zh-CN" altLang="en-US" dirty="0"/>
              <a:t>：删除当前</a:t>
            </a:r>
            <a:r>
              <a:rPr lang="en-US" altLang="zh-CN" dirty="0"/>
              <a:t>cell</a:t>
            </a:r>
          </a:p>
          <a:p>
            <a:r>
              <a:rPr lang="zh-CN" altLang="en-US" dirty="0"/>
              <a:t>撤销对某个</a:t>
            </a:r>
            <a:r>
              <a:rPr lang="en-US" altLang="zh-CN" dirty="0"/>
              <a:t>cell</a:t>
            </a:r>
            <a:r>
              <a:rPr lang="zh-CN" altLang="en-US" dirty="0"/>
              <a:t>的删除：</a:t>
            </a:r>
            <a:r>
              <a:rPr lang="en-US" altLang="zh-CN" dirty="0"/>
              <a:t>z</a:t>
            </a:r>
          </a:p>
          <a:p>
            <a:r>
              <a:rPr lang="zh-CN" altLang="en-US" dirty="0"/>
              <a:t>当前的</a:t>
            </a:r>
            <a:r>
              <a:rPr lang="en-US" altLang="zh-CN" dirty="0"/>
              <a:t>cell</a:t>
            </a:r>
            <a:r>
              <a:rPr lang="zh-CN" altLang="en-US" dirty="0"/>
              <a:t>进入编辑模式：</a:t>
            </a:r>
            <a:r>
              <a:rPr lang="en-US" altLang="zh-CN" dirty="0"/>
              <a:t>Enter</a:t>
            </a:r>
          </a:p>
          <a:p>
            <a:r>
              <a:rPr lang="zh-CN" altLang="en-US" dirty="0"/>
              <a:t>退出当前</a:t>
            </a:r>
            <a:r>
              <a:rPr lang="en-US" altLang="zh-CN" dirty="0"/>
              <a:t>cell</a:t>
            </a:r>
            <a:r>
              <a:rPr lang="zh-CN" altLang="en-US" dirty="0"/>
              <a:t>的编辑模式：</a:t>
            </a:r>
            <a:r>
              <a:rPr lang="en-US" altLang="zh-CN" dirty="0"/>
              <a:t>Esc</a:t>
            </a:r>
          </a:p>
          <a:p>
            <a:r>
              <a:rPr lang="zh-CN" altLang="en-US" dirty="0"/>
              <a:t>执行当前</a:t>
            </a:r>
            <a:r>
              <a:rPr lang="en-US" altLang="zh-CN" dirty="0"/>
              <a:t>cell</a:t>
            </a:r>
            <a:r>
              <a:rPr lang="zh-CN" altLang="en-US" dirty="0"/>
              <a:t>并跳到下一个</a:t>
            </a:r>
            <a:r>
              <a:rPr lang="en-US" altLang="zh-CN" dirty="0"/>
              <a:t>cell</a:t>
            </a:r>
            <a:r>
              <a:rPr lang="zh-CN" altLang="en-US" dirty="0"/>
              <a:t>：</a:t>
            </a:r>
            <a:r>
              <a:rPr lang="en-US" altLang="zh-CN" dirty="0"/>
              <a:t>Shift Enter</a:t>
            </a:r>
          </a:p>
          <a:p>
            <a:r>
              <a:rPr lang="zh-CN" altLang="en-US" dirty="0"/>
              <a:t>执行当前</a:t>
            </a:r>
            <a:r>
              <a:rPr lang="en-US" altLang="zh-CN" dirty="0"/>
              <a:t>cell</a:t>
            </a:r>
            <a:r>
              <a:rPr lang="zh-CN" altLang="en-US" dirty="0"/>
              <a:t>执行后不调到下一个</a:t>
            </a:r>
            <a:r>
              <a:rPr lang="en-US" altLang="zh-CN" dirty="0"/>
              <a:t>cell</a:t>
            </a:r>
            <a:r>
              <a:rPr lang="zh-CN" altLang="en-US" dirty="0"/>
              <a:t>：</a:t>
            </a:r>
            <a:r>
              <a:rPr lang="en-US" altLang="zh-CN" dirty="0"/>
              <a:t>Ctrl Enter</a:t>
            </a:r>
          </a:p>
          <a:p>
            <a:r>
              <a:rPr lang="zh-CN" altLang="en-US" dirty="0"/>
              <a:t>向下选择多个</a:t>
            </a:r>
            <a:r>
              <a:rPr lang="en-US" altLang="zh-CN" dirty="0" err="1"/>
              <a:t>cell:Shift</a:t>
            </a:r>
            <a:r>
              <a:rPr lang="en-US" altLang="zh-CN" dirty="0"/>
              <a:t> + J </a:t>
            </a:r>
            <a:r>
              <a:rPr lang="zh-CN" altLang="en-US" dirty="0"/>
              <a:t>或 </a:t>
            </a:r>
            <a:r>
              <a:rPr lang="en-US" altLang="zh-CN" dirty="0"/>
              <a:t>Shift + Down</a:t>
            </a:r>
          </a:p>
          <a:p>
            <a:r>
              <a:rPr lang="zh-CN" altLang="en-US" dirty="0"/>
              <a:t>向上选择多个</a:t>
            </a:r>
            <a:r>
              <a:rPr lang="en-US" altLang="zh-CN" dirty="0"/>
              <a:t>cell</a:t>
            </a:r>
            <a:r>
              <a:rPr lang="zh-CN" altLang="en-US" dirty="0"/>
              <a:t>：</a:t>
            </a:r>
            <a:r>
              <a:rPr lang="en-US" altLang="zh-CN" dirty="0"/>
              <a:t>Shift + K </a:t>
            </a:r>
            <a:r>
              <a:rPr lang="zh-CN" altLang="en-US" dirty="0"/>
              <a:t>或 </a:t>
            </a:r>
            <a:r>
              <a:rPr lang="en-US" altLang="zh-CN" dirty="0"/>
              <a:t>Shift + Up</a:t>
            </a:r>
          </a:p>
          <a:p>
            <a:r>
              <a:rPr lang="zh-CN" altLang="en-US" dirty="0"/>
              <a:t>合并</a:t>
            </a:r>
            <a:r>
              <a:rPr lang="en-US" altLang="zh-CN" dirty="0"/>
              <a:t>cell</a:t>
            </a:r>
            <a:r>
              <a:rPr lang="zh-CN" altLang="en-US" dirty="0"/>
              <a:t>：</a:t>
            </a:r>
            <a:r>
              <a:rPr lang="en-US" altLang="zh-CN" dirty="0"/>
              <a:t>Shift + M</a:t>
            </a:r>
          </a:p>
          <a:p>
            <a:r>
              <a:rPr lang="zh-CN" altLang="en-US" dirty="0"/>
              <a:t>在代码中查找、替换，忽略输出：</a:t>
            </a:r>
            <a:r>
              <a:rPr lang="en-US" altLang="zh-CN" dirty="0"/>
              <a:t>Esc + F</a:t>
            </a:r>
          </a:p>
          <a:p>
            <a:r>
              <a:rPr lang="zh-CN" altLang="en-US" dirty="0"/>
              <a:t>在</a:t>
            </a:r>
            <a:r>
              <a:rPr lang="en-US" altLang="zh-CN" dirty="0"/>
              <a:t>cell</a:t>
            </a:r>
            <a:r>
              <a:rPr lang="zh-CN" altLang="en-US" dirty="0"/>
              <a:t>和输出结果间切换：</a:t>
            </a:r>
            <a:r>
              <a:rPr lang="en-US" altLang="zh-CN" dirty="0"/>
              <a:t>Esc + O</a:t>
            </a:r>
          </a:p>
          <a:p>
            <a:r>
              <a:rPr lang="zh-CN" altLang="en-US" dirty="0"/>
              <a:t>快速跳转到首个</a:t>
            </a:r>
            <a:r>
              <a:rPr lang="en-US" altLang="zh-CN" dirty="0"/>
              <a:t>cell</a:t>
            </a:r>
            <a:r>
              <a:rPr lang="zh-CN" altLang="en-US" dirty="0"/>
              <a:t>：</a:t>
            </a:r>
            <a:r>
              <a:rPr lang="en-US" altLang="zh-CN" dirty="0" err="1"/>
              <a:t>Crtl</a:t>
            </a:r>
            <a:r>
              <a:rPr lang="en-US" altLang="zh-CN" dirty="0"/>
              <a:t> Home</a:t>
            </a:r>
          </a:p>
          <a:p>
            <a:r>
              <a:rPr lang="zh-CN" altLang="en-US" dirty="0"/>
              <a:t>快速跳转到最后一个</a:t>
            </a:r>
            <a:r>
              <a:rPr lang="en-US" altLang="zh-CN" dirty="0"/>
              <a:t>cell</a:t>
            </a:r>
            <a:r>
              <a:rPr lang="zh-CN" altLang="en-US" dirty="0"/>
              <a:t>：</a:t>
            </a:r>
            <a:r>
              <a:rPr lang="en-US" altLang="zh-CN" dirty="0" err="1"/>
              <a:t>Crtl</a:t>
            </a:r>
            <a:r>
              <a:rPr lang="en-US" altLang="zh-CN" dirty="0"/>
              <a:t> End</a:t>
            </a:r>
          </a:p>
          <a:p>
            <a:r>
              <a:rPr lang="en-US" altLang="zh-CN" dirty="0"/>
              <a:t>m</a:t>
            </a:r>
            <a:r>
              <a:rPr lang="zh-CN" altLang="en-US" dirty="0"/>
              <a:t>：进入</a:t>
            </a:r>
            <a:r>
              <a:rPr lang="en-US" altLang="zh-CN" dirty="0"/>
              <a:t>markdown</a:t>
            </a:r>
            <a:r>
              <a:rPr lang="zh-CN" altLang="en-US" dirty="0"/>
              <a:t>模式，编写</a:t>
            </a:r>
            <a:r>
              <a:rPr lang="en-US" altLang="zh-CN" dirty="0"/>
              <a:t>md</a:t>
            </a:r>
            <a:r>
              <a:rPr lang="zh-CN" altLang="en-US" dirty="0"/>
              <a:t>的文档进行描述说明</a:t>
            </a:r>
          </a:p>
          <a:p>
            <a:r>
              <a:rPr lang="zh-CN" altLang="en-US" dirty="0"/>
              <a:t>为当前的</a:t>
            </a:r>
            <a:r>
              <a:rPr lang="en-US" altLang="zh-CN" dirty="0"/>
              <a:t>cell</a:t>
            </a:r>
            <a:r>
              <a:rPr lang="zh-CN" altLang="en-US" dirty="0"/>
              <a:t>加入</a:t>
            </a:r>
            <a:r>
              <a:rPr lang="en-US" altLang="zh-CN" dirty="0"/>
              <a:t>line number</a:t>
            </a:r>
            <a:r>
              <a:rPr lang="zh-CN" altLang="en-US" dirty="0"/>
              <a:t>：单</a:t>
            </a:r>
            <a:r>
              <a:rPr lang="en-US" altLang="zh-CN" dirty="0"/>
              <a:t>L</a:t>
            </a:r>
          </a:p>
          <a:p>
            <a:r>
              <a:rPr lang="zh-CN" altLang="en-US" dirty="0"/>
              <a:t>将当前的</a:t>
            </a:r>
            <a:r>
              <a:rPr lang="en-US" altLang="zh-CN" dirty="0"/>
              <a:t>cell</a:t>
            </a:r>
            <a:r>
              <a:rPr lang="zh-CN" altLang="en-US" dirty="0"/>
              <a:t>转化为具有一级标题的</a:t>
            </a:r>
            <a:r>
              <a:rPr lang="en-US" altLang="zh-CN" dirty="0" err="1"/>
              <a:t>maskdown</a:t>
            </a:r>
            <a:r>
              <a:rPr lang="zh-CN" altLang="en-US" dirty="0"/>
              <a:t>：单</a:t>
            </a:r>
            <a:r>
              <a:rPr lang="en-US" altLang="zh-CN" dirty="0"/>
              <a:t>1</a:t>
            </a:r>
          </a:p>
          <a:p>
            <a:r>
              <a:rPr lang="zh-CN" altLang="en-US" dirty="0"/>
              <a:t>将当前的</a:t>
            </a:r>
            <a:r>
              <a:rPr lang="en-US" altLang="zh-CN" dirty="0"/>
              <a:t>cell</a:t>
            </a:r>
            <a:r>
              <a:rPr lang="zh-CN" altLang="en-US" dirty="0"/>
              <a:t>转化为具有二级标题的</a:t>
            </a:r>
            <a:r>
              <a:rPr lang="en-US" altLang="zh-CN" dirty="0" err="1"/>
              <a:t>maskdown</a:t>
            </a:r>
            <a:r>
              <a:rPr lang="zh-CN" altLang="en-US" dirty="0"/>
              <a:t>：单</a:t>
            </a:r>
            <a:r>
              <a:rPr lang="en-US" altLang="zh-CN" dirty="0"/>
              <a:t>2</a:t>
            </a:r>
          </a:p>
          <a:p>
            <a:r>
              <a:rPr lang="zh-CN" altLang="en-US" dirty="0"/>
              <a:t>将当前的</a:t>
            </a:r>
            <a:r>
              <a:rPr lang="en-US" altLang="zh-CN" dirty="0"/>
              <a:t>cell</a:t>
            </a:r>
            <a:r>
              <a:rPr lang="zh-CN" altLang="en-US" dirty="0"/>
              <a:t>转化为具有三级标题的</a:t>
            </a:r>
            <a:r>
              <a:rPr lang="en-US" altLang="zh-CN" dirty="0" err="1"/>
              <a:t>maskdown</a:t>
            </a:r>
            <a:r>
              <a:rPr lang="zh-CN" altLang="en-US" dirty="0"/>
              <a:t>：单</a:t>
            </a:r>
            <a:r>
              <a:rPr lang="en-US" altLang="zh-CN" dirty="0"/>
              <a:t>3</a:t>
            </a:r>
          </a:p>
          <a:p>
            <a:r>
              <a:rPr lang="zh-CN" altLang="en-US" dirty="0"/>
              <a:t>为一行或者多行添加</a:t>
            </a:r>
            <a:r>
              <a:rPr lang="en-US" altLang="zh-CN" dirty="0"/>
              <a:t>/</a:t>
            </a:r>
            <a:r>
              <a:rPr lang="zh-CN" altLang="en-US" dirty="0"/>
              <a:t>取消注释：</a:t>
            </a:r>
            <a:r>
              <a:rPr lang="en-US" altLang="zh-CN" dirty="0" err="1"/>
              <a:t>Crtl</a:t>
            </a:r>
            <a:r>
              <a:rPr lang="en-US" altLang="zh-CN" dirty="0"/>
              <a:t> /</a:t>
            </a:r>
          </a:p>
          <a:p>
            <a:r>
              <a:rPr lang="zh-CN" altLang="en-US" dirty="0"/>
              <a:t>在浏览器的各个</a:t>
            </a:r>
            <a:r>
              <a:rPr lang="en-US" altLang="zh-CN" dirty="0"/>
              <a:t>Tab</a:t>
            </a:r>
            <a:r>
              <a:rPr lang="zh-CN" altLang="en-US" dirty="0"/>
              <a:t>之间切换：</a:t>
            </a:r>
            <a:r>
              <a:rPr lang="en-US" altLang="zh-CN" dirty="0" err="1"/>
              <a:t>Crtl</a:t>
            </a:r>
            <a:r>
              <a:rPr lang="en-US" altLang="zh-CN" dirty="0"/>
              <a:t> </a:t>
            </a:r>
            <a:r>
              <a:rPr lang="en-US" altLang="zh-CN" dirty="0" err="1"/>
              <a:t>PgUp</a:t>
            </a:r>
            <a:r>
              <a:rPr lang="zh-CN" altLang="en-US" dirty="0"/>
              <a:t>和</a:t>
            </a:r>
            <a:r>
              <a:rPr lang="en-US" altLang="zh-CN" dirty="0" err="1"/>
              <a:t>Crtl</a:t>
            </a:r>
            <a:r>
              <a:rPr lang="en-US" altLang="zh-CN" dirty="0"/>
              <a:t> </a:t>
            </a:r>
            <a:r>
              <a:rPr lang="en-US" altLang="zh-CN" dirty="0" err="1"/>
              <a:t>PgDn</a:t>
            </a:r>
            <a:endParaRPr lang="en-US" altLang="zh-CN" dirty="0"/>
          </a:p>
          <a:p>
            <a:endParaRPr lang="en-US" altLang="zh-CN" dirty="0"/>
          </a:p>
          <a:p>
            <a:endParaRPr lang="en-US" altLang="zh-CN" dirty="0"/>
          </a:p>
          <a:p>
            <a:r>
              <a:rPr lang="en-US" altLang="zh-CN" dirty="0"/>
              <a:t>Ctrl + Enter: </a:t>
            </a:r>
            <a:r>
              <a:rPr lang="zh-CN" altLang="en-US" dirty="0"/>
              <a:t>执行单元格代码</a:t>
            </a:r>
            <a:br>
              <a:rPr lang="zh-CN" altLang="en-US" dirty="0"/>
            </a:br>
            <a:r>
              <a:rPr lang="en-US" altLang="zh-CN" dirty="0"/>
              <a:t>Shift + Enter: </a:t>
            </a:r>
            <a:r>
              <a:rPr lang="zh-CN" altLang="en-US" dirty="0"/>
              <a:t>执行单元格代码并且移动到下一个单元格</a:t>
            </a:r>
            <a:br>
              <a:rPr lang="zh-CN" altLang="en-US" dirty="0"/>
            </a:br>
            <a:r>
              <a:rPr lang="en-US" altLang="zh-CN" dirty="0"/>
              <a:t>Alt + Enter: </a:t>
            </a:r>
            <a:r>
              <a:rPr lang="zh-CN" altLang="en-US" dirty="0"/>
              <a:t>执行单元格代码，新建并移动到下一个单元格</a:t>
            </a:r>
          </a:p>
        </p:txBody>
      </p:sp>
      <p:sp>
        <p:nvSpPr>
          <p:cNvPr id="4" name="灯片编号占位符 3"/>
          <p:cNvSpPr>
            <a:spLocks noGrp="1"/>
          </p:cNvSpPr>
          <p:nvPr>
            <p:ph type="sldNum" sz="quarter" idx="5"/>
          </p:nvPr>
        </p:nvSpPr>
        <p:spPr/>
        <p:txBody>
          <a:bodyPr/>
          <a:lstStyle/>
          <a:p>
            <a:fld id="{EF0E85C5-C296-46FC-ABFD-A8D2C80B9E39}" type="slidenum">
              <a:rPr lang="zh-CN" altLang="en-US" smtClean="0"/>
              <a:t>42</a:t>
            </a:fld>
            <a:endParaRPr lang="zh-CN" altLang="en-US"/>
          </a:p>
        </p:txBody>
      </p:sp>
    </p:spTree>
    <p:extLst>
      <p:ext uri="{BB962C8B-B14F-4D97-AF65-F5344CB8AC3E}">
        <p14:creationId xmlns:p14="http://schemas.microsoft.com/office/powerpoint/2010/main" val="960616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61950" indent="-361950">
              <a:spcBef>
                <a:spcPts val="900"/>
              </a:spcBef>
            </a:pPr>
            <a:r>
              <a:rPr lang="zh-CN" altLang="en-US" dirty="0"/>
              <a:t>数学公式编辑：</a:t>
            </a:r>
            <a:r>
              <a:rPr lang="en-US" altLang="zh-CN" dirty="0"/>
              <a:t>LaTeX </a:t>
            </a:r>
            <a:r>
              <a:rPr lang="zh-CN" altLang="en-US" dirty="0"/>
              <a:t>是写科研论文的必备工具， </a:t>
            </a:r>
            <a:r>
              <a:rPr lang="en-US" altLang="zh-CN" dirty="0"/>
              <a:t>Markdown </a:t>
            </a:r>
            <a:r>
              <a:rPr lang="zh-CN" altLang="en-US" dirty="0"/>
              <a:t>单元中也可以使用 </a:t>
            </a:r>
            <a:r>
              <a:rPr lang="en-US" altLang="zh-CN" dirty="0"/>
              <a:t>LaTeX </a:t>
            </a:r>
            <a:r>
              <a:rPr lang="zh-CN" altLang="en-US" dirty="0"/>
              <a:t>来插入数学公式。</a:t>
            </a:r>
            <a:endParaRPr lang="en-US" altLang="zh-CN" dirty="0"/>
          </a:p>
          <a:p>
            <a:pPr marL="361950" indent="-361950">
              <a:spcBef>
                <a:spcPts val="900"/>
              </a:spcBef>
            </a:pPr>
            <a:r>
              <a:rPr lang="zh-CN" altLang="en-US" dirty="0"/>
              <a:t>在文本行中插入数学公式，应在公式前后分别加上一个“</a:t>
            </a:r>
            <a:r>
              <a:rPr lang="en-US" altLang="zh-CN" dirty="0"/>
              <a:t>$</a:t>
            </a:r>
            <a:r>
              <a:rPr lang="zh-CN" altLang="en-US" dirty="0"/>
              <a:t>” 符号</a:t>
            </a:r>
            <a:endParaRPr lang="en-US" altLang="zh-CN" dirty="0"/>
          </a:p>
          <a:p>
            <a:pPr marL="361950" indent="-361950">
              <a:spcBef>
                <a:spcPts val="900"/>
              </a:spcBef>
            </a:pPr>
            <a:r>
              <a:rPr lang="zh-CN" altLang="en-US" dirty="0"/>
              <a:t>如果要插入一个数学区块，则在公式前后分别加上两个“</a:t>
            </a:r>
            <a:r>
              <a:rPr lang="en-US" altLang="zh-CN" dirty="0"/>
              <a:t>$$</a:t>
            </a:r>
            <a:r>
              <a:rPr lang="zh-CN" altLang="en-US" dirty="0"/>
              <a:t>”符号。</a:t>
            </a:r>
          </a:p>
          <a:p>
            <a:endParaRPr lang="zh-CN" altLang="en-US" dirty="0"/>
          </a:p>
        </p:txBody>
      </p:sp>
      <p:sp>
        <p:nvSpPr>
          <p:cNvPr id="4" name="灯片编号占位符 3"/>
          <p:cNvSpPr>
            <a:spLocks noGrp="1"/>
          </p:cNvSpPr>
          <p:nvPr>
            <p:ph type="sldNum" sz="quarter" idx="5"/>
          </p:nvPr>
        </p:nvSpPr>
        <p:spPr/>
        <p:txBody>
          <a:bodyPr/>
          <a:lstStyle/>
          <a:p>
            <a:fld id="{EF0E85C5-C296-46FC-ABFD-A8D2C80B9E39}" type="slidenum">
              <a:rPr lang="zh-CN" altLang="en-US" smtClean="0"/>
              <a:t>43</a:t>
            </a:fld>
            <a:endParaRPr lang="zh-CN" altLang="en-US"/>
          </a:p>
        </p:txBody>
      </p:sp>
    </p:spTree>
    <p:extLst>
      <p:ext uri="{BB962C8B-B14F-4D97-AF65-F5344CB8AC3E}">
        <p14:creationId xmlns:p14="http://schemas.microsoft.com/office/powerpoint/2010/main" val="20877565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Ctrl + Enter: </a:t>
            </a:r>
            <a:r>
              <a:rPr lang="zh-CN" altLang="en-US" dirty="0"/>
              <a:t>执行单元格代码</a:t>
            </a:r>
            <a:br>
              <a:rPr lang="zh-CN" altLang="en-US" dirty="0"/>
            </a:br>
            <a:r>
              <a:rPr lang="en-US" altLang="zh-CN" dirty="0"/>
              <a:t>Shift + Enter: </a:t>
            </a:r>
            <a:r>
              <a:rPr lang="zh-CN" altLang="en-US" dirty="0"/>
              <a:t>执行单元格代码并且移动到下一个单元格</a:t>
            </a:r>
            <a:br>
              <a:rPr lang="zh-CN" altLang="en-US" dirty="0"/>
            </a:br>
            <a:r>
              <a:rPr lang="en-US" altLang="zh-CN" dirty="0"/>
              <a:t>Alt + Enter: </a:t>
            </a:r>
            <a:r>
              <a:rPr lang="zh-CN" altLang="en-US" dirty="0"/>
              <a:t>执行单元格代码，新建并移动到下一个单元格</a:t>
            </a:r>
            <a:endParaRPr lang="en-US" altLang="zh-CN" dirty="0"/>
          </a:p>
          <a:p>
            <a:endParaRPr lang="en-US" altLang="zh-CN" dirty="0"/>
          </a:p>
          <a:p>
            <a:r>
              <a:rPr lang="zh-CN" altLang="en-US" dirty="0"/>
              <a:t>运行</a:t>
            </a:r>
            <a:r>
              <a:rPr lang="en-US" altLang="zh-CN" dirty="0"/>
              <a:t>python</a:t>
            </a:r>
            <a:r>
              <a:rPr lang="zh-CN" altLang="en-US" dirty="0"/>
              <a:t>文件</a:t>
            </a:r>
          </a:p>
          <a:p>
            <a:r>
              <a:rPr lang="zh-CN" altLang="en-US" dirty="0"/>
              <a:t>方法一：</a:t>
            </a:r>
            <a:r>
              <a:rPr lang="en-US" altLang="zh-CN" dirty="0"/>
              <a:t>%run file.py</a:t>
            </a:r>
            <a:br>
              <a:rPr lang="en-US" altLang="zh-CN" dirty="0"/>
            </a:br>
            <a:r>
              <a:rPr lang="zh-CN" altLang="en-US" dirty="0"/>
              <a:t>方法二：</a:t>
            </a:r>
            <a:r>
              <a:rPr lang="en-US" altLang="zh-CN" dirty="0"/>
              <a:t>!python myfile.py</a:t>
            </a:r>
          </a:p>
          <a:p>
            <a:endParaRPr lang="zh-CN" altLang="en-US" dirty="0"/>
          </a:p>
        </p:txBody>
      </p:sp>
      <p:sp>
        <p:nvSpPr>
          <p:cNvPr id="4" name="灯片编号占位符 3"/>
          <p:cNvSpPr>
            <a:spLocks noGrp="1"/>
          </p:cNvSpPr>
          <p:nvPr>
            <p:ph type="sldNum" sz="quarter" idx="5"/>
          </p:nvPr>
        </p:nvSpPr>
        <p:spPr/>
        <p:txBody>
          <a:bodyPr/>
          <a:lstStyle/>
          <a:p>
            <a:fld id="{EF0E85C5-C296-46FC-ABFD-A8D2C80B9E39}" type="slidenum">
              <a:rPr lang="zh-CN" altLang="en-US" smtClean="0"/>
              <a:t>48</a:t>
            </a:fld>
            <a:endParaRPr lang="zh-CN" altLang="en-US"/>
          </a:p>
        </p:txBody>
      </p:sp>
    </p:spTree>
    <p:extLst>
      <p:ext uri="{BB962C8B-B14F-4D97-AF65-F5344CB8AC3E}">
        <p14:creationId xmlns:p14="http://schemas.microsoft.com/office/powerpoint/2010/main" val="18190662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0E85C5-C296-46FC-ABFD-A8D2C80B9E39}" type="slidenum">
              <a:rPr lang="zh-CN" altLang="en-US" smtClean="0"/>
              <a:t>57</a:t>
            </a:fld>
            <a:endParaRPr lang="zh-CN" altLang="en-US"/>
          </a:p>
        </p:txBody>
      </p:sp>
    </p:spTree>
    <p:extLst>
      <p:ext uri="{BB962C8B-B14F-4D97-AF65-F5344CB8AC3E}">
        <p14:creationId xmlns:p14="http://schemas.microsoft.com/office/powerpoint/2010/main" val="4526138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F0E85C5-C296-46FC-ABFD-A8D2C80B9E39}" type="slidenum">
              <a:rPr lang="zh-CN" altLang="en-US" smtClean="0"/>
              <a:t>61</a:t>
            </a:fld>
            <a:endParaRPr lang="zh-CN" altLang="en-US"/>
          </a:p>
        </p:txBody>
      </p:sp>
    </p:spTree>
    <p:extLst>
      <p:ext uri="{BB962C8B-B14F-4D97-AF65-F5344CB8AC3E}">
        <p14:creationId xmlns:p14="http://schemas.microsoft.com/office/powerpoint/2010/main" val="22375546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7951F4-116E-4043-9957-E06188BC719C}"/>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8053F40-5D59-4D8E-97EB-3EF674EFD89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6AAE5A5-B771-4C42-B0CF-9A70EC9E09C4}"/>
              </a:ext>
            </a:extLst>
          </p:cNvPr>
          <p:cNvSpPr>
            <a:spLocks noGrp="1"/>
          </p:cNvSpPr>
          <p:nvPr>
            <p:ph type="dt" sz="half" idx="10"/>
          </p:nvPr>
        </p:nvSpPr>
        <p:spPr/>
        <p:txBody>
          <a:bodyPr/>
          <a:lstStyle/>
          <a:p>
            <a:fld id="{47077B36-509C-41B5-9A29-CBD30D233548}" type="datetime1">
              <a:rPr lang="zh-CN" altLang="en-US" smtClean="0"/>
              <a:t>2023/6/28</a:t>
            </a:fld>
            <a:endParaRPr lang="zh-CN" altLang="en-US"/>
          </a:p>
        </p:txBody>
      </p:sp>
      <p:sp>
        <p:nvSpPr>
          <p:cNvPr id="5" name="页脚占位符 4">
            <a:extLst>
              <a:ext uri="{FF2B5EF4-FFF2-40B4-BE49-F238E27FC236}">
                <a16:creationId xmlns:a16="http://schemas.microsoft.com/office/drawing/2014/main" id="{C18D52B1-BCFE-4D9B-85F7-12DFD3F3F0B0}"/>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613D50F1-9C56-413F-A50B-BBDD379DC8F9}"/>
              </a:ext>
            </a:extLst>
          </p:cNvPr>
          <p:cNvSpPr>
            <a:spLocks noGrp="1"/>
          </p:cNvSpPr>
          <p:nvPr>
            <p:ph type="sldNum" sz="quarter" idx="12"/>
          </p:nvPr>
        </p:nvSpPr>
        <p:spPr/>
        <p:txBody>
          <a:bodyPr/>
          <a:lstStyle/>
          <a:p>
            <a:fld id="{363EFDB9-B238-4B86-B88C-C9728C420079}" type="slidenum">
              <a:rPr lang="zh-CN" altLang="en-US" smtClean="0"/>
              <a:t>‹#›</a:t>
            </a:fld>
            <a:endParaRPr lang="zh-CN" altLang="en-US"/>
          </a:p>
        </p:txBody>
      </p:sp>
    </p:spTree>
    <p:extLst>
      <p:ext uri="{BB962C8B-B14F-4D97-AF65-F5344CB8AC3E}">
        <p14:creationId xmlns:p14="http://schemas.microsoft.com/office/powerpoint/2010/main" val="3899702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931C82-1A67-4A4E-8B8E-F08A60B785B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8AF8D1DF-FD08-483D-A254-3B34D59519AB}"/>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E1965A5C-796E-4FA1-BA7C-016E2BD13E1F}"/>
              </a:ext>
            </a:extLst>
          </p:cNvPr>
          <p:cNvSpPr>
            <a:spLocks noGrp="1"/>
          </p:cNvSpPr>
          <p:nvPr>
            <p:ph type="dt" sz="half" idx="10"/>
          </p:nvPr>
        </p:nvSpPr>
        <p:spPr/>
        <p:txBody>
          <a:bodyPr/>
          <a:lstStyle/>
          <a:p>
            <a:fld id="{CA74ED3A-772A-42D6-A96D-53BFDB9DEBC1}" type="datetime1">
              <a:rPr lang="zh-CN" altLang="en-US" smtClean="0"/>
              <a:t>2023/6/28</a:t>
            </a:fld>
            <a:endParaRPr lang="zh-CN" altLang="en-US"/>
          </a:p>
        </p:txBody>
      </p:sp>
      <p:sp>
        <p:nvSpPr>
          <p:cNvPr id="5" name="页脚占位符 4">
            <a:extLst>
              <a:ext uri="{FF2B5EF4-FFF2-40B4-BE49-F238E27FC236}">
                <a16:creationId xmlns:a16="http://schemas.microsoft.com/office/drawing/2014/main" id="{187CF900-ED80-4301-821C-0DBD373B2895}"/>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0199C418-BEAB-4371-AE9F-47E4FD6D4240}"/>
              </a:ext>
            </a:extLst>
          </p:cNvPr>
          <p:cNvSpPr>
            <a:spLocks noGrp="1"/>
          </p:cNvSpPr>
          <p:nvPr>
            <p:ph type="sldNum" sz="quarter" idx="12"/>
          </p:nvPr>
        </p:nvSpPr>
        <p:spPr/>
        <p:txBody>
          <a:bodyPr/>
          <a:lstStyle/>
          <a:p>
            <a:fld id="{363EFDB9-B238-4B86-B88C-C9728C420079}" type="slidenum">
              <a:rPr lang="zh-CN" altLang="en-US" smtClean="0"/>
              <a:t>‹#›</a:t>
            </a:fld>
            <a:endParaRPr lang="zh-CN" altLang="en-US"/>
          </a:p>
        </p:txBody>
      </p:sp>
    </p:spTree>
    <p:extLst>
      <p:ext uri="{BB962C8B-B14F-4D97-AF65-F5344CB8AC3E}">
        <p14:creationId xmlns:p14="http://schemas.microsoft.com/office/powerpoint/2010/main" val="3775329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58DE274-07B5-412A-B90C-A362886723D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95E11838-29DF-444E-8431-C5478D894BA4}"/>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E44E055-737B-447B-8FCE-A0C097A090BB}"/>
              </a:ext>
            </a:extLst>
          </p:cNvPr>
          <p:cNvSpPr>
            <a:spLocks noGrp="1"/>
          </p:cNvSpPr>
          <p:nvPr>
            <p:ph type="dt" sz="half" idx="10"/>
          </p:nvPr>
        </p:nvSpPr>
        <p:spPr/>
        <p:txBody>
          <a:bodyPr/>
          <a:lstStyle/>
          <a:p>
            <a:fld id="{BA39B848-318B-486C-AEE1-060C6BC655E5}" type="datetime1">
              <a:rPr lang="zh-CN" altLang="en-US" smtClean="0"/>
              <a:t>2023/6/28</a:t>
            </a:fld>
            <a:endParaRPr lang="zh-CN" altLang="en-US"/>
          </a:p>
        </p:txBody>
      </p:sp>
      <p:sp>
        <p:nvSpPr>
          <p:cNvPr id="5" name="页脚占位符 4">
            <a:extLst>
              <a:ext uri="{FF2B5EF4-FFF2-40B4-BE49-F238E27FC236}">
                <a16:creationId xmlns:a16="http://schemas.microsoft.com/office/drawing/2014/main" id="{F6D2E22D-E457-4694-8C80-D5BABB9E7CD8}"/>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820F5EAF-8F83-4668-8EDA-784824C1829D}"/>
              </a:ext>
            </a:extLst>
          </p:cNvPr>
          <p:cNvSpPr>
            <a:spLocks noGrp="1"/>
          </p:cNvSpPr>
          <p:nvPr>
            <p:ph type="sldNum" sz="quarter" idx="12"/>
          </p:nvPr>
        </p:nvSpPr>
        <p:spPr/>
        <p:txBody>
          <a:bodyPr/>
          <a:lstStyle/>
          <a:p>
            <a:fld id="{363EFDB9-B238-4B86-B88C-C9728C420079}" type="slidenum">
              <a:rPr lang="zh-CN" altLang="en-US" smtClean="0"/>
              <a:t>‹#›</a:t>
            </a:fld>
            <a:endParaRPr lang="zh-CN" altLang="en-US"/>
          </a:p>
        </p:txBody>
      </p:sp>
    </p:spTree>
    <p:extLst>
      <p:ext uri="{BB962C8B-B14F-4D97-AF65-F5344CB8AC3E}">
        <p14:creationId xmlns:p14="http://schemas.microsoft.com/office/powerpoint/2010/main" val="3021413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6A83379-D4E7-4CBC-A0DB-8D0811C6E10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DFC5360-3D16-4155-9698-91CA2A32CA9F}"/>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1BA2681-1636-430C-9548-AFFA21ECFF96}"/>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D4B03AE5-A41B-42E1-92FD-18F2B8E04D40}"/>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E1D133CC-A58E-4E9F-9644-97F44F276BE4}"/>
              </a:ext>
            </a:extLst>
          </p:cNvPr>
          <p:cNvSpPr>
            <a:spLocks noGrp="1"/>
          </p:cNvSpPr>
          <p:nvPr>
            <p:ph type="sldNum" sz="quarter" idx="12"/>
          </p:nvPr>
        </p:nvSpPr>
        <p:spPr/>
        <p:txBody>
          <a:bodyPr/>
          <a:lstStyle/>
          <a:p>
            <a:fld id="{363EFDB9-B238-4B86-B88C-C9728C420079}" type="slidenum">
              <a:rPr lang="zh-CN" altLang="en-US" smtClean="0"/>
              <a:t>‹#›</a:t>
            </a:fld>
            <a:endParaRPr lang="zh-CN" altLang="en-US"/>
          </a:p>
        </p:txBody>
      </p:sp>
    </p:spTree>
    <p:extLst>
      <p:ext uri="{BB962C8B-B14F-4D97-AF65-F5344CB8AC3E}">
        <p14:creationId xmlns:p14="http://schemas.microsoft.com/office/powerpoint/2010/main" val="1033215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CD433C-EFF7-420C-8D4B-FE25018C5134}"/>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E1D4D85-C7B1-4E47-B58C-8E107421091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0B7F4F2-017E-4279-9F83-46BEE8B7A27A}"/>
              </a:ext>
            </a:extLst>
          </p:cNvPr>
          <p:cNvSpPr>
            <a:spLocks noGrp="1"/>
          </p:cNvSpPr>
          <p:nvPr>
            <p:ph type="dt" sz="half" idx="10"/>
          </p:nvPr>
        </p:nvSpPr>
        <p:spPr/>
        <p:txBody>
          <a:bodyPr/>
          <a:lstStyle/>
          <a:p>
            <a:fld id="{F4814DC2-ED1B-4641-A94A-1BD8DD0702C5}" type="datetime1">
              <a:rPr lang="zh-CN" altLang="en-US" smtClean="0"/>
              <a:t>2023/6/28</a:t>
            </a:fld>
            <a:endParaRPr lang="zh-CN" altLang="en-US"/>
          </a:p>
        </p:txBody>
      </p:sp>
      <p:sp>
        <p:nvSpPr>
          <p:cNvPr id="5" name="页脚占位符 4">
            <a:extLst>
              <a:ext uri="{FF2B5EF4-FFF2-40B4-BE49-F238E27FC236}">
                <a16:creationId xmlns:a16="http://schemas.microsoft.com/office/drawing/2014/main" id="{3EDB0BDF-19CF-42B3-AC1A-7F3F2B6D134E}"/>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5CD0D20B-CA16-4226-A459-5540C3DFD90E}"/>
              </a:ext>
            </a:extLst>
          </p:cNvPr>
          <p:cNvSpPr>
            <a:spLocks noGrp="1"/>
          </p:cNvSpPr>
          <p:nvPr>
            <p:ph type="sldNum" sz="quarter" idx="12"/>
          </p:nvPr>
        </p:nvSpPr>
        <p:spPr/>
        <p:txBody>
          <a:bodyPr/>
          <a:lstStyle/>
          <a:p>
            <a:fld id="{363EFDB9-B238-4B86-B88C-C9728C420079}" type="slidenum">
              <a:rPr lang="zh-CN" altLang="en-US" smtClean="0"/>
              <a:t>‹#›</a:t>
            </a:fld>
            <a:endParaRPr lang="zh-CN" altLang="en-US"/>
          </a:p>
        </p:txBody>
      </p:sp>
    </p:spTree>
    <p:extLst>
      <p:ext uri="{BB962C8B-B14F-4D97-AF65-F5344CB8AC3E}">
        <p14:creationId xmlns:p14="http://schemas.microsoft.com/office/powerpoint/2010/main" val="22402476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32D776-B655-4864-BB54-40C2F97F58C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B58DE5E-BFCA-47A3-BA9A-80C1EABC6A11}"/>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D3F6D2AE-A490-4E6A-813F-12EC0399DA6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6382E863-D565-4733-93D4-FFC79A1A66B5}"/>
              </a:ext>
            </a:extLst>
          </p:cNvPr>
          <p:cNvSpPr>
            <a:spLocks noGrp="1"/>
          </p:cNvSpPr>
          <p:nvPr>
            <p:ph type="dt" sz="half" idx="10"/>
          </p:nvPr>
        </p:nvSpPr>
        <p:spPr/>
        <p:txBody>
          <a:bodyPr/>
          <a:lstStyle/>
          <a:p>
            <a:fld id="{11FF0EA9-A057-49B9-ABB0-847D7AF813FC}" type="datetime1">
              <a:rPr lang="zh-CN" altLang="en-US" smtClean="0"/>
              <a:t>2023/6/28</a:t>
            </a:fld>
            <a:endParaRPr lang="zh-CN" altLang="en-US"/>
          </a:p>
        </p:txBody>
      </p:sp>
      <p:sp>
        <p:nvSpPr>
          <p:cNvPr id="6" name="页脚占位符 5">
            <a:extLst>
              <a:ext uri="{FF2B5EF4-FFF2-40B4-BE49-F238E27FC236}">
                <a16:creationId xmlns:a16="http://schemas.microsoft.com/office/drawing/2014/main" id="{BFA8DCA0-6FEF-4335-A81E-1A9937349C02}"/>
              </a:ext>
            </a:extLst>
          </p:cNvPr>
          <p:cNvSpPr>
            <a:spLocks noGrp="1"/>
          </p:cNvSpPr>
          <p:nvPr>
            <p:ph type="ftr" sz="quarter" idx="11"/>
          </p:nvPr>
        </p:nvSpPr>
        <p:spPr/>
        <p:txBody>
          <a:bodyPr/>
          <a:lstStyle/>
          <a:p>
            <a:r>
              <a:rPr lang="en-US" altLang="zh-CN"/>
              <a:t>Python Data Analysis Summary</a:t>
            </a:r>
            <a:endParaRPr lang="zh-CN" altLang="en-US"/>
          </a:p>
        </p:txBody>
      </p:sp>
      <p:sp>
        <p:nvSpPr>
          <p:cNvPr id="7" name="灯片编号占位符 6">
            <a:extLst>
              <a:ext uri="{FF2B5EF4-FFF2-40B4-BE49-F238E27FC236}">
                <a16:creationId xmlns:a16="http://schemas.microsoft.com/office/drawing/2014/main" id="{18A7D63C-E2AF-4C6B-B35C-6E5B9CE7FD3E}"/>
              </a:ext>
            </a:extLst>
          </p:cNvPr>
          <p:cNvSpPr>
            <a:spLocks noGrp="1"/>
          </p:cNvSpPr>
          <p:nvPr>
            <p:ph type="sldNum" sz="quarter" idx="12"/>
          </p:nvPr>
        </p:nvSpPr>
        <p:spPr/>
        <p:txBody>
          <a:bodyPr/>
          <a:lstStyle/>
          <a:p>
            <a:fld id="{363EFDB9-B238-4B86-B88C-C9728C420079}" type="slidenum">
              <a:rPr lang="zh-CN" altLang="en-US" smtClean="0"/>
              <a:t>‹#›</a:t>
            </a:fld>
            <a:endParaRPr lang="zh-CN" altLang="en-US"/>
          </a:p>
        </p:txBody>
      </p:sp>
    </p:spTree>
    <p:extLst>
      <p:ext uri="{BB962C8B-B14F-4D97-AF65-F5344CB8AC3E}">
        <p14:creationId xmlns:p14="http://schemas.microsoft.com/office/powerpoint/2010/main" val="1962824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D7BE1B-7612-4E52-84B2-F028C46C64C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AC77CD80-DAC9-4243-BF2D-364300A8558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D77CE1BC-7B06-4E83-9C8D-1755492688D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F30626E6-FAF4-48FC-BC9B-2BD71DC51DF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1111D69A-1B46-445F-A202-87D2323691D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FBC7C7DF-60B3-470F-9FA7-7F735E1BF4D0}"/>
              </a:ext>
            </a:extLst>
          </p:cNvPr>
          <p:cNvSpPr>
            <a:spLocks noGrp="1"/>
          </p:cNvSpPr>
          <p:nvPr>
            <p:ph type="dt" sz="half" idx="10"/>
          </p:nvPr>
        </p:nvSpPr>
        <p:spPr/>
        <p:txBody>
          <a:bodyPr/>
          <a:lstStyle/>
          <a:p>
            <a:fld id="{830F7230-EDAE-4A59-A1DE-2D25241F1282}" type="datetime1">
              <a:rPr lang="zh-CN" altLang="en-US" smtClean="0"/>
              <a:t>2023/6/28</a:t>
            </a:fld>
            <a:endParaRPr lang="zh-CN" altLang="en-US"/>
          </a:p>
        </p:txBody>
      </p:sp>
      <p:sp>
        <p:nvSpPr>
          <p:cNvPr id="8" name="页脚占位符 7">
            <a:extLst>
              <a:ext uri="{FF2B5EF4-FFF2-40B4-BE49-F238E27FC236}">
                <a16:creationId xmlns:a16="http://schemas.microsoft.com/office/drawing/2014/main" id="{2355BEF1-86F6-4C11-B9D3-72BBFF698E5B}"/>
              </a:ext>
            </a:extLst>
          </p:cNvPr>
          <p:cNvSpPr>
            <a:spLocks noGrp="1"/>
          </p:cNvSpPr>
          <p:nvPr>
            <p:ph type="ftr" sz="quarter" idx="11"/>
          </p:nvPr>
        </p:nvSpPr>
        <p:spPr/>
        <p:txBody>
          <a:bodyPr/>
          <a:lstStyle/>
          <a:p>
            <a:r>
              <a:rPr lang="en-US" altLang="zh-CN"/>
              <a:t>Python Data Analysis Summary</a:t>
            </a:r>
            <a:endParaRPr lang="zh-CN" altLang="en-US"/>
          </a:p>
        </p:txBody>
      </p:sp>
      <p:sp>
        <p:nvSpPr>
          <p:cNvPr id="9" name="灯片编号占位符 8">
            <a:extLst>
              <a:ext uri="{FF2B5EF4-FFF2-40B4-BE49-F238E27FC236}">
                <a16:creationId xmlns:a16="http://schemas.microsoft.com/office/drawing/2014/main" id="{9478A9EB-B84F-4D58-8504-AC3126F336CF}"/>
              </a:ext>
            </a:extLst>
          </p:cNvPr>
          <p:cNvSpPr>
            <a:spLocks noGrp="1"/>
          </p:cNvSpPr>
          <p:nvPr>
            <p:ph type="sldNum" sz="quarter" idx="12"/>
          </p:nvPr>
        </p:nvSpPr>
        <p:spPr/>
        <p:txBody>
          <a:bodyPr/>
          <a:lstStyle/>
          <a:p>
            <a:fld id="{363EFDB9-B238-4B86-B88C-C9728C420079}" type="slidenum">
              <a:rPr lang="zh-CN" altLang="en-US" smtClean="0"/>
              <a:t>‹#›</a:t>
            </a:fld>
            <a:endParaRPr lang="zh-CN" altLang="en-US"/>
          </a:p>
        </p:txBody>
      </p:sp>
    </p:spTree>
    <p:extLst>
      <p:ext uri="{BB962C8B-B14F-4D97-AF65-F5344CB8AC3E}">
        <p14:creationId xmlns:p14="http://schemas.microsoft.com/office/powerpoint/2010/main" val="182701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86E1BB-FE13-486C-9B86-6ACC4DEC5928}"/>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CA3E06E-63AC-409D-86FD-71C052CAD881}"/>
              </a:ext>
            </a:extLst>
          </p:cNvPr>
          <p:cNvSpPr>
            <a:spLocks noGrp="1"/>
          </p:cNvSpPr>
          <p:nvPr>
            <p:ph type="dt" sz="half" idx="10"/>
          </p:nvPr>
        </p:nvSpPr>
        <p:spPr/>
        <p:txBody>
          <a:bodyPr/>
          <a:lstStyle/>
          <a:p>
            <a:fld id="{3156CDF4-47D3-4BC5-8B19-29B99CBE5333}" type="datetime1">
              <a:rPr lang="zh-CN" altLang="en-US" smtClean="0"/>
              <a:t>2023/6/28</a:t>
            </a:fld>
            <a:endParaRPr lang="zh-CN" altLang="en-US"/>
          </a:p>
        </p:txBody>
      </p:sp>
      <p:sp>
        <p:nvSpPr>
          <p:cNvPr id="4" name="页脚占位符 3">
            <a:extLst>
              <a:ext uri="{FF2B5EF4-FFF2-40B4-BE49-F238E27FC236}">
                <a16:creationId xmlns:a16="http://schemas.microsoft.com/office/drawing/2014/main" id="{5E5A5B66-F0DB-4FCC-A6A6-4A19E7640858}"/>
              </a:ext>
            </a:extLst>
          </p:cNvPr>
          <p:cNvSpPr>
            <a:spLocks noGrp="1"/>
          </p:cNvSpPr>
          <p:nvPr>
            <p:ph type="ftr" sz="quarter" idx="11"/>
          </p:nvPr>
        </p:nvSpPr>
        <p:spPr/>
        <p:txBody>
          <a:bodyPr/>
          <a:lstStyle/>
          <a:p>
            <a:r>
              <a:rPr lang="en-US" altLang="zh-CN"/>
              <a:t>Python Data Analysis Summary</a:t>
            </a:r>
            <a:endParaRPr lang="zh-CN" altLang="en-US"/>
          </a:p>
        </p:txBody>
      </p:sp>
      <p:sp>
        <p:nvSpPr>
          <p:cNvPr id="5" name="灯片编号占位符 4">
            <a:extLst>
              <a:ext uri="{FF2B5EF4-FFF2-40B4-BE49-F238E27FC236}">
                <a16:creationId xmlns:a16="http://schemas.microsoft.com/office/drawing/2014/main" id="{120F2791-0166-46B8-917D-4D6640FB1C09}"/>
              </a:ext>
            </a:extLst>
          </p:cNvPr>
          <p:cNvSpPr>
            <a:spLocks noGrp="1"/>
          </p:cNvSpPr>
          <p:nvPr>
            <p:ph type="sldNum" sz="quarter" idx="12"/>
          </p:nvPr>
        </p:nvSpPr>
        <p:spPr/>
        <p:txBody>
          <a:bodyPr/>
          <a:lstStyle/>
          <a:p>
            <a:fld id="{363EFDB9-B238-4B86-B88C-C9728C420079}" type="slidenum">
              <a:rPr lang="zh-CN" altLang="en-US" smtClean="0"/>
              <a:t>‹#›</a:t>
            </a:fld>
            <a:endParaRPr lang="zh-CN" altLang="en-US"/>
          </a:p>
        </p:txBody>
      </p:sp>
    </p:spTree>
    <p:extLst>
      <p:ext uri="{BB962C8B-B14F-4D97-AF65-F5344CB8AC3E}">
        <p14:creationId xmlns:p14="http://schemas.microsoft.com/office/powerpoint/2010/main" val="31092643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BD092E3-1DF3-478F-A2C2-6C1AEA1518A1}"/>
              </a:ext>
            </a:extLst>
          </p:cNvPr>
          <p:cNvSpPr>
            <a:spLocks noGrp="1"/>
          </p:cNvSpPr>
          <p:nvPr>
            <p:ph type="dt" sz="half" idx="10"/>
          </p:nvPr>
        </p:nvSpPr>
        <p:spPr/>
        <p:txBody>
          <a:bodyPr/>
          <a:lstStyle/>
          <a:p>
            <a:fld id="{6525EE61-845D-47B9-86EE-5D2E56B40871}" type="datetime1">
              <a:rPr lang="zh-CN" altLang="en-US" smtClean="0"/>
              <a:t>2023/6/28</a:t>
            </a:fld>
            <a:endParaRPr lang="zh-CN" altLang="en-US"/>
          </a:p>
        </p:txBody>
      </p:sp>
      <p:sp>
        <p:nvSpPr>
          <p:cNvPr id="3" name="页脚占位符 2">
            <a:extLst>
              <a:ext uri="{FF2B5EF4-FFF2-40B4-BE49-F238E27FC236}">
                <a16:creationId xmlns:a16="http://schemas.microsoft.com/office/drawing/2014/main" id="{9BCF6F9A-EA69-4C91-8B2F-244AB9613CEC}"/>
              </a:ext>
            </a:extLst>
          </p:cNvPr>
          <p:cNvSpPr>
            <a:spLocks noGrp="1"/>
          </p:cNvSpPr>
          <p:nvPr>
            <p:ph type="ftr" sz="quarter" idx="11"/>
          </p:nvPr>
        </p:nvSpPr>
        <p:spPr/>
        <p:txBody>
          <a:bodyPr/>
          <a:lstStyle/>
          <a:p>
            <a:r>
              <a:rPr lang="en-US" altLang="zh-CN"/>
              <a:t>Python Data Analysis Summary</a:t>
            </a:r>
            <a:endParaRPr lang="zh-CN" altLang="en-US"/>
          </a:p>
        </p:txBody>
      </p:sp>
      <p:sp>
        <p:nvSpPr>
          <p:cNvPr id="4" name="灯片编号占位符 3">
            <a:extLst>
              <a:ext uri="{FF2B5EF4-FFF2-40B4-BE49-F238E27FC236}">
                <a16:creationId xmlns:a16="http://schemas.microsoft.com/office/drawing/2014/main" id="{152AFB93-0B03-4D39-A14B-76DF645086E3}"/>
              </a:ext>
            </a:extLst>
          </p:cNvPr>
          <p:cNvSpPr>
            <a:spLocks noGrp="1"/>
          </p:cNvSpPr>
          <p:nvPr>
            <p:ph type="sldNum" sz="quarter" idx="12"/>
          </p:nvPr>
        </p:nvSpPr>
        <p:spPr/>
        <p:txBody>
          <a:bodyPr/>
          <a:lstStyle/>
          <a:p>
            <a:fld id="{363EFDB9-B238-4B86-B88C-C9728C420079}" type="slidenum">
              <a:rPr lang="zh-CN" altLang="en-US" smtClean="0"/>
              <a:t>‹#›</a:t>
            </a:fld>
            <a:endParaRPr lang="zh-CN" altLang="en-US"/>
          </a:p>
        </p:txBody>
      </p:sp>
    </p:spTree>
    <p:extLst>
      <p:ext uri="{BB962C8B-B14F-4D97-AF65-F5344CB8AC3E}">
        <p14:creationId xmlns:p14="http://schemas.microsoft.com/office/powerpoint/2010/main" val="156952252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CF1FAB-C86D-47E3-BDE8-64D329D47D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E28C292-5ACA-4A41-AE2A-A83D6746D21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96474398-8F7C-433B-B67D-7C40147075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45DDF8BA-57BE-4222-9EC2-456AF044B8CE}"/>
              </a:ext>
            </a:extLst>
          </p:cNvPr>
          <p:cNvSpPr>
            <a:spLocks noGrp="1"/>
          </p:cNvSpPr>
          <p:nvPr>
            <p:ph type="dt" sz="half" idx="10"/>
          </p:nvPr>
        </p:nvSpPr>
        <p:spPr/>
        <p:txBody>
          <a:bodyPr/>
          <a:lstStyle/>
          <a:p>
            <a:fld id="{4AE7F066-3456-4B32-907F-35D8807A09DF}" type="datetime1">
              <a:rPr lang="zh-CN" altLang="en-US" smtClean="0"/>
              <a:t>2023/6/28</a:t>
            </a:fld>
            <a:endParaRPr lang="zh-CN" altLang="en-US"/>
          </a:p>
        </p:txBody>
      </p:sp>
      <p:sp>
        <p:nvSpPr>
          <p:cNvPr id="6" name="页脚占位符 5">
            <a:extLst>
              <a:ext uri="{FF2B5EF4-FFF2-40B4-BE49-F238E27FC236}">
                <a16:creationId xmlns:a16="http://schemas.microsoft.com/office/drawing/2014/main" id="{65B43DD9-E147-4804-A0F1-3D4E42F8EBDA}"/>
              </a:ext>
            </a:extLst>
          </p:cNvPr>
          <p:cNvSpPr>
            <a:spLocks noGrp="1"/>
          </p:cNvSpPr>
          <p:nvPr>
            <p:ph type="ftr" sz="quarter" idx="11"/>
          </p:nvPr>
        </p:nvSpPr>
        <p:spPr/>
        <p:txBody>
          <a:bodyPr/>
          <a:lstStyle/>
          <a:p>
            <a:r>
              <a:rPr lang="en-US" altLang="zh-CN"/>
              <a:t>Python Data Analysis Summary</a:t>
            </a:r>
            <a:endParaRPr lang="zh-CN" altLang="en-US"/>
          </a:p>
        </p:txBody>
      </p:sp>
      <p:sp>
        <p:nvSpPr>
          <p:cNvPr id="7" name="灯片编号占位符 6">
            <a:extLst>
              <a:ext uri="{FF2B5EF4-FFF2-40B4-BE49-F238E27FC236}">
                <a16:creationId xmlns:a16="http://schemas.microsoft.com/office/drawing/2014/main" id="{927BC44F-062D-46B3-8DD3-B3B72F0D77DE}"/>
              </a:ext>
            </a:extLst>
          </p:cNvPr>
          <p:cNvSpPr>
            <a:spLocks noGrp="1"/>
          </p:cNvSpPr>
          <p:nvPr>
            <p:ph type="sldNum" sz="quarter" idx="12"/>
          </p:nvPr>
        </p:nvSpPr>
        <p:spPr/>
        <p:txBody>
          <a:bodyPr/>
          <a:lstStyle/>
          <a:p>
            <a:fld id="{363EFDB9-B238-4B86-B88C-C9728C420079}" type="slidenum">
              <a:rPr lang="zh-CN" altLang="en-US" smtClean="0"/>
              <a:t>‹#›</a:t>
            </a:fld>
            <a:endParaRPr lang="zh-CN" altLang="en-US"/>
          </a:p>
        </p:txBody>
      </p:sp>
    </p:spTree>
    <p:extLst>
      <p:ext uri="{BB962C8B-B14F-4D97-AF65-F5344CB8AC3E}">
        <p14:creationId xmlns:p14="http://schemas.microsoft.com/office/powerpoint/2010/main" val="1353799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1A5491-ECC0-484A-9AFA-286FAEFB6DA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A3A7851-8382-42AD-B205-99DF8EAC7B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74E14A7-FC83-4193-90C1-DB928D4FF9C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B3A7E71-A84B-4735-9605-63B9EB42138E}"/>
              </a:ext>
            </a:extLst>
          </p:cNvPr>
          <p:cNvSpPr>
            <a:spLocks noGrp="1"/>
          </p:cNvSpPr>
          <p:nvPr>
            <p:ph type="dt" sz="half" idx="10"/>
          </p:nvPr>
        </p:nvSpPr>
        <p:spPr/>
        <p:txBody>
          <a:bodyPr/>
          <a:lstStyle/>
          <a:p>
            <a:fld id="{E2E464BA-55F4-4097-935B-8E5F1DFF5D7F}" type="datetime1">
              <a:rPr lang="zh-CN" altLang="en-US" smtClean="0"/>
              <a:t>2023/6/28</a:t>
            </a:fld>
            <a:endParaRPr lang="zh-CN" altLang="en-US"/>
          </a:p>
        </p:txBody>
      </p:sp>
      <p:sp>
        <p:nvSpPr>
          <p:cNvPr id="6" name="页脚占位符 5">
            <a:extLst>
              <a:ext uri="{FF2B5EF4-FFF2-40B4-BE49-F238E27FC236}">
                <a16:creationId xmlns:a16="http://schemas.microsoft.com/office/drawing/2014/main" id="{A36932F0-FFD7-482D-B06B-C61A6C1E1353}"/>
              </a:ext>
            </a:extLst>
          </p:cNvPr>
          <p:cNvSpPr>
            <a:spLocks noGrp="1"/>
          </p:cNvSpPr>
          <p:nvPr>
            <p:ph type="ftr" sz="quarter" idx="11"/>
          </p:nvPr>
        </p:nvSpPr>
        <p:spPr/>
        <p:txBody>
          <a:bodyPr/>
          <a:lstStyle/>
          <a:p>
            <a:r>
              <a:rPr lang="en-US" altLang="zh-CN"/>
              <a:t>Python Data Analysis Summary</a:t>
            </a:r>
            <a:endParaRPr lang="zh-CN" altLang="en-US"/>
          </a:p>
        </p:txBody>
      </p:sp>
      <p:sp>
        <p:nvSpPr>
          <p:cNvPr id="7" name="灯片编号占位符 6">
            <a:extLst>
              <a:ext uri="{FF2B5EF4-FFF2-40B4-BE49-F238E27FC236}">
                <a16:creationId xmlns:a16="http://schemas.microsoft.com/office/drawing/2014/main" id="{5986CF9F-8956-4F51-A841-A23E09007F10}"/>
              </a:ext>
            </a:extLst>
          </p:cNvPr>
          <p:cNvSpPr>
            <a:spLocks noGrp="1"/>
          </p:cNvSpPr>
          <p:nvPr>
            <p:ph type="sldNum" sz="quarter" idx="12"/>
          </p:nvPr>
        </p:nvSpPr>
        <p:spPr/>
        <p:txBody>
          <a:bodyPr/>
          <a:lstStyle/>
          <a:p>
            <a:fld id="{363EFDB9-B238-4B86-B88C-C9728C420079}" type="slidenum">
              <a:rPr lang="zh-CN" altLang="en-US" smtClean="0"/>
              <a:t>‹#›</a:t>
            </a:fld>
            <a:endParaRPr lang="zh-CN" altLang="en-US"/>
          </a:p>
        </p:txBody>
      </p:sp>
    </p:spTree>
    <p:extLst>
      <p:ext uri="{BB962C8B-B14F-4D97-AF65-F5344CB8AC3E}">
        <p14:creationId xmlns:p14="http://schemas.microsoft.com/office/powerpoint/2010/main" val="10353266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4AEF33A-0690-4085-AA80-D409D69102D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8F480FD-B508-4FAD-8881-421923E571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6E3031FE-5431-42D5-B6ED-9657A4B7FC2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434AE4A-A9B9-4485-80BF-042B05FCF936}" type="datetime1">
              <a:rPr lang="zh-CN" altLang="en-US" smtClean="0"/>
              <a:t>2023/6/28</a:t>
            </a:fld>
            <a:endParaRPr lang="zh-CN" altLang="en-US"/>
          </a:p>
        </p:txBody>
      </p:sp>
      <p:sp>
        <p:nvSpPr>
          <p:cNvPr id="5" name="页脚占位符 4">
            <a:extLst>
              <a:ext uri="{FF2B5EF4-FFF2-40B4-BE49-F238E27FC236}">
                <a16:creationId xmlns:a16="http://schemas.microsoft.com/office/drawing/2014/main" id="{ACDD8275-C6DA-4D11-B068-C126D48D15E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3889DC2C-2908-4860-BA68-D54119907D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3EFDB9-B238-4B86-B88C-C9728C420079}" type="slidenum">
              <a:rPr lang="zh-CN" altLang="en-US" smtClean="0"/>
              <a:t>‹#›</a:t>
            </a:fld>
            <a:endParaRPr lang="zh-CN" altLang="en-US"/>
          </a:p>
        </p:txBody>
      </p:sp>
    </p:spTree>
    <p:extLst>
      <p:ext uri="{BB962C8B-B14F-4D97-AF65-F5344CB8AC3E}">
        <p14:creationId xmlns:p14="http://schemas.microsoft.com/office/powerpoint/2010/main" val="17915586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oleObject" Target="../embeddings/oleObject1.bin"/><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s://www.anaconda.com/" TargetMode="Externa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repo.anaconda.com/archive/Anaconda3-2019.07-Windows-x86_64.exe"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repo.anaconda.com/archive/Anaconda3-2019.07-Linux-x86_64.sh"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hyperlink" Target="https://www.scipy.org/" TargetMode="External"/><Relationship Id="rId2" Type="http://schemas.openxmlformats.org/officeDocument/2006/relationships/hyperlink" Target="https://docs.scipy.org/doc/numpy/dev/" TargetMode="External"/><Relationship Id="rId1" Type="http://schemas.openxmlformats.org/officeDocument/2006/relationships/slideLayout" Target="../slideLayouts/slideLayout2.xml"/><Relationship Id="rId5" Type="http://schemas.openxmlformats.org/officeDocument/2006/relationships/hyperlink" Target="https://matplotlib.org/" TargetMode="External"/><Relationship Id="rId4" Type="http://schemas.openxmlformats.org/officeDocument/2006/relationships/hyperlink" Target="http://pandas.pydata.org/"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20.xml"/><Relationship Id="rId3" Type="http://schemas.openxmlformats.org/officeDocument/2006/relationships/image" Target="../media/image5.png"/><Relationship Id="rId7" Type="http://schemas.openxmlformats.org/officeDocument/2006/relationships/slide" Target="slide8.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slide" Target="slide59.xml"/><Relationship Id="rId5" Type="http://schemas.openxmlformats.org/officeDocument/2006/relationships/image" Target="../media/image7.png"/><Relationship Id="rId10" Type="http://schemas.openxmlformats.org/officeDocument/2006/relationships/slide" Target="slide36.xml"/><Relationship Id="rId4" Type="http://schemas.openxmlformats.org/officeDocument/2006/relationships/image" Target="../media/image6.png"/><Relationship Id="rId9" Type="http://schemas.openxmlformats.org/officeDocument/2006/relationships/slide" Target="slide3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E03973-92E6-485F-BDD2-993C55FF83F4}"/>
              </a:ext>
            </a:extLst>
          </p:cNvPr>
          <p:cNvSpPr>
            <a:spLocks noGrp="1"/>
          </p:cNvSpPr>
          <p:nvPr>
            <p:ph type="title"/>
          </p:nvPr>
        </p:nvSpPr>
        <p:spPr/>
        <p:txBody>
          <a:bodyPr/>
          <a:lstStyle/>
          <a:p>
            <a:r>
              <a:rPr lang="zh-CN" altLang="en-US" sz="4400" dirty="0">
                <a:solidFill>
                  <a:schemeClr val="tx1">
                    <a:lumMod val="65000"/>
                    <a:lumOff val="35000"/>
                  </a:schemeClr>
                </a:solidFill>
              </a:rPr>
              <a:t>模块说明</a:t>
            </a:r>
            <a:endParaRPr lang="zh-CN" altLang="en-US" dirty="0"/>
          </a:p>
        </p:txBody>
      </p:sp>
      <p:sp>
        <p:nvSpPr>
          <p:cNvPr id="3" name="内容占位符 2">
            <a:extLst>
              <a:ext uri="{FF2B5EF4-FFF2-40B4-BE49-F238E27FC236}">
                <a16:creationId xmlns:a16="http://schemas.microsoft.com/office/drawing/2014/main" id="{C0790626-BD09-4D3E-BC0C-D0E5B895497B}"/>
              </a:ext>
            </a:extLst>
          </p:cNvPr>
          <p:cNvSpPr>
            <a:spLocks noGrp="1"/>
          </p:cNvSpPr>
          <p:nvPr>
            <p:ph idx="1"/>
          </p:nvPr>
        </p:nvSpPr>
        <p:spPr/>
        <p:txBody>
          <a:bodyPr/>
          <a:lstStyle/>
          <a:p>
            <a:pPr>
              <a:lnSpc>
                <a:spcPct val="150000"/>
              </a:lnSpc>
            </a:pPr>
            <a:r>
              <a:rPr lang="zh-CN" altLang="en-US" sz="1600" dirty="0">
                <a:solidFill>
                  <a:schemeClr val="tx1">
                    <a:lumMod val="65000"/>
                    <a:lumOff val="35000"/>
                  </a:schemeClr>
                </a:solidFill>
              </a:rPr>
              <a:t>人工智能 的基础模块，为后续的人工智能学习模型及各种算法模型的应用打下坚实的基础。</a:t>
            </a:r>
            <a:endParaRPr lang="en-US" altLang="zh-CN" sz="1600" dirty="0">
              <a:solidFill>
                <a:schemeClr val="tx1">
                  <a:lumMod val="65000"/>
                  <a:lumOff val="35000"/>
                </a:schemeClr>
              </a:solidFill>
            </a:endParaRPr>
          </a:p>
          <a:p>
            <a:pPr>
              <a:lnSpc>
                <a:spcPct val="150000"/>
              </a:lnSpc>
            </a:pPr>
            <a:r>
              <a:rPr lang="zh-CN" altLang="en-US" sz="1600" dirty="0">
                <a:solidFill>
                  <a:schemeClr val="tx1">
                    <a:lumMod val="65000"/>
                    <a:lumOff val="35000"/>
                  </a:schemeClr>
                </a:solidFill>
              </a:rPr>
              <a:t>模块总计课程预计</a:t>
            </a:r>
            <a:r>
              <a:rPr lang="en-US" altLang="zh-CN" sz="2000" b="1" dirty="0">
                <a:solidFill>
                  <a:schemeClr val="accent2"/>
                </a:solidFill>
              </a:rPr>
              <a:t>4</a:t>
            </a:r>
            <a:r>
              <a:rPr lang="zh-CN" altLang="en-US" sz="2000" b="1" dirty="0">
                <a:solidFill>
                  <a:schemeClr val="accent2"/>
                </a:solidFill>
              </a:rPr>
              <a:t>个</a:t>
            </a:r>
            <a:r>
              <a:rPr lang="zh-CN" altLang="en-US" sz="1600" dirty="0">
                <a:solidFill>
                  <a:schemeClr val="tx1">
                    <a:lumMod val="65000"/>
                    <a:lumOff val="35000"/>
                  </a:schemeClr>
                </a:solidFill>
              </a:rPr>
              <a:t>组成部分，涉及</a:t>
            </a:r>
            <a:endParaRPr lang="en-US" altLang="zh-CN" sz="1600" dirty="0">
              <a:solidFill>
                <a:schemeClr val="tx1">
                  <a:lumMod val="65000"/>
                  <a:lumOff val="35000"/>
                </a:schemeClr>
              </a:solidFill>
            </a:endParaRPr>
          </a:p>
          <a:p>
            <a:pPr marL="800100" lvl="1" indent="-342900">
              <a:lnSpc>
                <a:spcPct val="150000"/>
              </a:lnSpc>
              <a:buFont typeface="+mj-lt"/>
              <a:buAutoNum type="arabicPeriod"/>
            </a:pPr>
            <a:r>
              <a:rPr lang="en-US" altLang="zh-CN" sz="1600" dirty="0">
                <a:solidFill>
                  <a:schemeClr val="tx1">
                    <a:lumMod val="65000"/>
                    <a:lumOff val="35000"/>
                  </a:schemeClr>
                </a:solidFill>
              </a:rPr>
              <a:t>《NumPy</a:t>
            </a:r>
            <a:r>
              <a:rPr lang="zh-CN" altLang="en-US" sz="1600" dirty="0">
                <a:solidFill>
                  <a:schemeClr val="tx1">
                    <a:lumMod val="65000"/>
                    <a:lumOff val="35000"/>
                  </a:schemeClr>
                </a:solidFill>
              </a:rPr>
              <a:t>模块基础</a:t>
            </a:r>
            <a:r>
              <a:rPr lang="en-US" altLang="zh-CN" sz="1600" dirty="0">
                <a:solidFill>
                  <a:schemeClr val="tx1">
                    <a:lumMod val="65000"/>
                    <a:lumOff val="35000"/>
                  </a:schemeClr>
                </a:solidFill>
              </a:rPr>
              <a:t>》</a:t>
            </a:r>
          </a:p>
          <a:p>
            <a:pPr marL="800100" lvl="1" indent="-342900">
              <a:lnSpc>
                <a:spcPct val="150000"/>
              </a:lnSpc>
              <a:buFont typeface="+mj-lt"/>
              <a:buAutoNum type="arabicPeriod"/>
            </a:pPr>
            <a:r>
              <a:rPr lang="en-US" altLang="zh-CN" sz="1600" dirty="0">
                <a:solidFill>
                  <a:schemeClr val="tx1">
                    <a:lumMod val="65000"/>
                    <a:lumOff val="35000"/>
                  </a:schemeClr>
                </a:solidFill>
              </a:rPr>
              <a:t>《</a:t>
            </a:r>
            <a:r>
              <a:rPr lang="zh-CN" altLang="en-US" sz="1600" dirty="0">
                <a:solidFill>
                  <a:schemeClr val="tx1">
                    <a:lumMod val="65000"/>
                    <a:lumOff val="35000"/>
                  </a:schemeClr>
                </a:solidFill>
              </a:rPr>
              <a:t>数据预处理技术</a:t>
            </a:r>
            <a:r>
              <a:rPr lang="en-US" altLang="zh-CN" sz="1600" dirty="0">
                <a:solidFill>
                  <a:schemeClr val="tx1">
                    <a:lumMod val="65000"/>
                    <a:lumOff val="35000"/>
                  </a:schemeClr>
                </a:solidFill>
              </a:rPr>
              <a:t>》</a:t>
            </a:r>
          </a:p>
          <a:p>
            <a:pPr marL="800100" lvl="1" indent="-342900">
              <a:lnSpc>
                <a:spcPct val="150000"/>
              </a:lnSpc>
              <a:buFont typeface="+mj-lt"/>
              <a:buAutoNum type="arabicPeriod"/>
            </a:pPr>
            <a:r>
              <a:rPr lang="en-US" altLang="zh-CN" sz="1600" dirty="0">
                <a:solidFill>
                  <a:schemeClr val="tx1">
                    <a:lumMod val="65000"/>
                    <a:lumOff val="35000"/>
                  </a:schemeClr>
                </a:solidFill>
              </a:rPr>
              <a:t>《Matplotlib</a:t>
            </a:r>
            <a:r>
              <a:rPr lang="zh-CN" altLang="en-US" sz="1600" dirty="0">
                <a:solidFill>
                  <a:schemeClr val="tx1">
                    <a:lumMod val="65000"/>
                    <a:lumOff val="35000"/>
                  </a:schemeClr>
                </a:solidFill>
              </a:rPr>
              <a:t>数据可视化</a:t>
            </a:r>
            <a:r>
              <a:rPr lang="en-US" altLang="zh-CN" sz="1600" dirty="0">
                <a:solidFill>
                  <a:schemeClr val="tx1">
                    <a:lumMod val="65000"/>
                    <a:lumOff val="35000"/>
                  </a:schemeClr>
                </a:solidFill>
              </a:rPr>
              <a:t>》</a:t>
            </a:r>
          </a:p>
          <a:p>
            <a:pPr marL="800100" lvl="1" indent="-342900">
              <a:lnSpc>
                <a:spcPct val="150000"/>
              </a:lnSpc>
              <a:buFont typeface="+mj-lt"/>
              <a:buAutoNum type="arabicPeriod"/>
            </a:pPr>
            <a:r>
              <a:rPr lang="en-US" altLang="zh-CN" sz="1600" dirty="0">
                <a:solidFill>
                  <a:schemeClr val="tx1">
                    <a:lumMod val="65000"/>
                    <a:lumOff val="35000"/>
                  </a:schemeClr>
                </a:solidFill>
              </a:rPr>
              <a:t>《</a:t>
            </a:r>
            <a:r>
              <a:rPr lang="en-US" altLang="zh-CN" sz="1600" dirty="0" err="1">
                <a:solidFill>
                  <a:schemeClr val="tx1">
                    <a:lumMod val="65000"/>
                    <a:lumOff val="35000"/>
                  </a:schemeClr>
                </a:solidFill>
              </a:rPr>
              <a:t>ECharts</a:t>
            </a:r>
            <a:r>
              <a:rPr lang="zh-CN" altLang="en-US" sz="1600" dirty="0">
                <a:solidFill>
                  <a:schemeClr val="tx1">
                    <a:lumMod val="65000"/>
                    <a:lumOff val="35000"/>
                  </a:schemeClr>
                </a:solidFill>
              </a:rPr>
              <a:t>基础</a:t>
            </a:r>
            <a:r>
              <a:rPr lang="en-US" altLang="zh-CN" sz="1600" dirty="0">
                <a:solidFill>
                  <a:schemeClr val="tx1">
                    <a:lumMod val="65000"/>
                    <a:lumOff val="35000"/>
                  </a:schemeClr>
                </a:solidFill>
              </a:rPr>
              <a:t>HTML</a:t>
            </a:r>
            <a:r>
              <a:rPr lang="zh-CN" altLang="en-US" sz="1600" dirty="0">
                <a:solidFill>
                  <a:schemeClr val="tx1">
                    <a:lumMod val="65000"/>
                    <a:lumOff val="35000"/>
                  </a:schemeClr>
                </a:solidFill>
              </a:rPr>
              <a:t>网页可视化图表</a:t>
            </a:r>
            <a:r>
              <a:rPr lang="en-US" altLang="zh-CN" sz="1600" dirty="0">
                <a:solidFill>
                  <a:schemeClr val="tx1">
                    <a:lumMod val="65000"/>
                    <a:lumOff val="35000"/>
                  </a:schemeClr>
                </a:solidFill>
              </a:rPr>
              <a:t>》</a:t>
            </a:r>
            <a:r>
              <a:rPr lang="zh-CN" altLang="en-US" sz="1600" dirty="0">
                <a:solidFill>
                  <a:schemeClr val="tx1">
                    <a:lumMod val="65000"/>
                    <a:lumOff val="35000"/>
                  </a:schemeClr>
                </a:solidFill>
              </a:rPr>
              <a:t>（扩展）</a:t>
            </a:r>
            <a:endParaRPr lang="en-US" altLang="zh-CN" sz="1600" dirty="0">
              <a:solidFill>
                <a:schemeClr val="tx1">
                  <a:lumMod val="65000"/>
                  <a:lumOff val="35000"/>
                </a:schemeClr>
              </a:solidFill>
            </a:endParaRPr>
          </a:p>
        </p:txBody>
      </p:sp>
      <p:sp>
        <p:nvSpPr>
          <p:cNvPr id="4" name="日期占位符 3">
            <a:extLst>
              <a:ext uri="{FF2B5EF4-FFF2-40B4-BE49-F238E27FC236}">
                <a16:creationId xmlns:a16="http://schemas.microsoft.com/office/drawing/2014/main" id="{0A7AD954-C142-46AA-8C5B-F60A12611032}"/>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A59ACCDF-2C46-446B-B3A2-DC5F08915AEB}"/>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72FB9625-3567-4FAA-9B80-0F0B99D714F7}"/>
              </a:ext>
            </a:extLst>
          </p:cNvPr>
          <p:cNvSpPr>
            <a:spLocks noGrp="1"/>
          </p:cNvSpPr>
          <p:nvPr>
            <p:ph type="sldNum" sz="quarter" idx="12"/>
          </p:nvPr>
        </p:nvSpPr>
        <p:spPr/>
        <p:txBody>
          <a:bodyPr/>
          <a:lstStyle/>
          <a:p>
            <a:fld id="{363EFDB9-B238-4B86-B88C-C9728C420079}" type="slidenum">
              <a:rPr lang="zh-CN" altLang="en-US" smtClean="0"/>
              <a:t>1</a:t>
            </a:fld>
            <a:endParaRPr lang="zh-CN" altLang="en-US"/>
          </a:p>
        </p:txBody>
      </p:sp>
    </p:spTree>
    <p:extLst>
      <p:ext uri="{BB962C8B-B14F-4D97-AF65-F5344CB8AC3E}">
        <p14:creationId xmlns:p14="http://schemas.microsoft.com/office/powerpoint/2010/main" val="11462304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8B2F57-85AE-47E8-BDBB-9E5F0236D70E}"/>
              </a:ext>
            </a:extLst>
          </p:cNvPr>
          <p:cNvSpPr>
            <a:spLocks noGrp="1"/>
          </p:cNvSpPr>
          <p:nvPr>
            <p:ph type="title"/>
          </p:nvPr>
        </p:nvSpPr>
        <p:spPr/>
        <p:txBody>
          <a:bodyPr/>
          <a:lstStyle/>
          <a:p>
            <a:r>
              <a:rPr lang="zh-CN" altLang="en-US" dirty="0"/>
              <a:t>数据分析的概念</a:t>
            </a:r>
          </a:p>
        </p:txBody>
      </p:sp>
      <p:sp>
        <p:nvSpPr>
          <p:cNvPr id="8" name="内容占位符 7">
            <a:extLst>
              <a:ext uri="{FF2B5EF4-FFF2-40B4-BE49-F238E27FC236}">
                <a16:creationId xmlns:a16="http://schemas.microsoft.com/office/drawing/2014/main" id="{AA5718D0-22F3-4385-8151-9DCCCEE3345C}"/>
              </a:ext>
            </a:extLst>
          </p:cNvPr>
          <p:cNvSpPr>
            <a:spLocks noGrp="1"/>
          </p:cNvSpPr>
          <p:nvPr>
            <p:ph sz="half" idx="1"/>
          </p:nvPr>
        </p:nvSpPr>
        <p:spPr>
          <a:xfrm>
            <a:off x="62144" y="1825625"/>
            <a:ext cx="6033856" cy="4351338"/>
          </a:xfrm>
        </p:spPr>
        <p:txBody>
          <a:bodyPr>
            <a:normAutofit fontScale="85000" lnSpcReduction="20000"/>
          </a:bodyPr>
          <a:lstStyle/>
          <a:p>
            <a:r>
              <a:rPr lang="zh-CN" altLang="en-US" dirty="0"/>
              <a:t>广义的数据分析包括：</a:t>
            </a:r>
            <a:endParaRPr lang="en-US" altLang="zh-CN" dirty="0"/>
          </a:p>
          <a:p>
            <a:pPr lvl="1"/>
            <a:r>
              <a:rPr lang="zh-CN" altLang="en-US" dirty="0"/>
              <a:t>狭义数据分析和数据挖掘</a:t>
            </a:r>
          </a:p>
          <a:p>
            <a:r>
              <a:rPr lang="zh-CN" altLang="en-US" dirty="0"/>
              <a:t>狭义的数据分析：</a:t>
            </a:r>
            <a:endParaRPr lang="en-US" altLang="zh-CN" dirty="0"/>
          </a:p>
          <a:p>
            <a:pPr lvl="1"/>
            <a:r>
              <a:rPr lang="zh-CN" altLang="en-US" dirty="0"/>
              <a:t>根据分析目的，采用对比分析、分组分析、交叉分析和回归分析等分析方法，对收集来的数据进行处理与分析，提取有价值的信息，发挥数据的作用，得到一个特征统计量结果的过程。</a:t>
            </a:r>
          </a:p>
          <a:p>
            <a:r>
              <a:rPr lang="zh-CN" altLang="en-US" dirty="0"/>
              <a:t>数据挖掘：</a:t>
            </a:r>
            <a:endParaRPr lang="en-US" altLang="zh-CN" dirty="0"/>
          </a:p>
          <a:p>
            <a:pPr lvl="1"/>
            <a:r>
              <a:rPr lang="zh-CN" altLang="en-US" dirty="0"/>
              <a:t>从大量的、不完全的、有噪声的、模糊的、随机的实际应用数据中，通过应用聚类、分类、回归和关联规则等技术，挖掘潜在价值的过程。</a:t>
            </a:r>
          </a:p>
        </p:txBody>
      </p:sp>
      <p:graphicFrame>
        <p:nvGraphicFramePr>
          <p:cNvPr id="10" name="对象 5">
            <a:extLst>
              <a:ext uri="{FF2B5EF4-FFF2-40B4-BE49-F238E27FC236}">
                <a16:creationId xmlns:a16="http://schemas.microsoft.com/office/drawing/2014/main" id="{FCBC710A-B558-4729-AE27-2B0706CEB7EA}"/>
              </a:ext>
            </a:extLst>
          </p:cNvPr>
          <p:cNvGraphicFramePr>
            <a:graphicFrameLocks noChangeAspect="1"/>
          </p:cNvGraphicFramePr>
          <p:nvPr>
            <p:extLst>
              <p:ext uri="{D42A27DB-BD31-4B8C-83A1-F6EECF244321}">
                <p14:modId xmlns:p14="http://schemas.microsoft.com/office/powerpoint/2010/main" val="1447082454"/>
              </p:ext>
            </p:extLst>
          </p:nvPr>
        </p:nvGraphicFramePr>
        <p:xfrm>
          <a:off x="6096000" y="1690688"/>
          <a:ext cx="6032500" cy="4754563"/>
        </p:xfrm>
        <a:graphic>
          <a:graphicData uri="http://schemas.openxmlformats.org/presentationml/2006/ole">
            <mc:AlternateContent xmlns:mc="http://schemas.openxmlformats.org/markup-compatibility/2006">
              <mc:Choice xmlns:v="urn:schemas-microsoft-com:vml" Requires="v">
                <p:oleObj name="Visio" r:id="rId2" imgW="7043649" imgH="5576369" progId="Visio.Drawing.11">
                  <p:embed/>
                </p:oleObj>
              </mc:Choice>
              <mc:Fallback>
                <p:oleObj name="Visio" r:id="rId2" imgW="7043649" imgH="5576369" progId="Visio.Drawing.11">
                  <p:embed/>
                  <p:pic>
                    <p:nvPicPr>
                      <p:cNvPr id="13317" name="对象 5">
                        <a:extLst>
                          <a:ext uri="{FF2B5EF4-FFF2-40B4-BE49-F238E27FC236}">
                            <a16:creationId xmlns:a16="http://schemas.microsoft.com/office/drawing/2014/main" id="{505A7CF7-C2D0-43D6-B41B-9B1E8D08B7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690688"/>
                        <a:ext cx="6032500" cy="475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 name="日期占位符 10">
            <a:extLst>
              <a:ext uri="{FF2B5EF4-FFF2-40B4-BE49-F238E27FC236}">
                <a16:creationId xmlns:a16="http://schemas.microsoft.com/office/drawing/2014/main" id="{68EA328C-70C5-40E6-91B0-CE51CD21B848}"/>
              </a:ext>
            </a:extLst>
          </p:cNvPr>
          <p:cNvSpPr>
            <a:spLocks noGrp="1"/>
          </p:cNvSpPr>
          <p:nvPr>
            <p:ph type="dt" sz="half" idx="10"/>
          </p:nvPr>
        </p:nvSpPr>
        <p:spPr/>
        <p:txBody>
          <a:bodyPr/>
          <a:lstStyle/>
          <a:p>
            <a:fld id="{011535C0-CEEF-44B8-A9F1-2FAAC8058FC7}" type="datetime1">
              <a:rPr lang="zh-CN" altLang="en-US" smtClean="0"/>
              <a:t>2023/6/28</a:t>
            </a:fld>
            <a:endParaRPr lang="zh-CN" altLang="en-US"/>
          </a:p>
        </p:txBody>
      </p:sp>
      <p:sp>
        <p:nvSpPr>
          <p:cNvPr id="12" name="页脚占位符 11">
            <a:extLst>
              <a:ext uri="{FF2B5EF4-FFF2-40B4-BE49-F238E27FC236}">
                <a16:creationId xmlns:a16="http://schemas.microsoft.com/office/drawing/2014/main" id="{AF18D678-D93B-4E7B-81D2-82EE6DBD63DC}"/>
              </a:ext>
            </a:extLst>
          </p:cNvPr>
          <p:cNvSpPr>
            <a:spLocks noGrp="1"/>
          </p:cNvSpPr>
          <p:nvPr>
            <p:ph type="ftr" sz="quarter" idx="11"/>
          </p:nvPr>
        </p:nvSpPr>
        <p:spPr/>
        <p:txBody>
          <a:bodyPr/>
          <a:lstStyle/>
          <a:p>
            <a:r>
              <a:rPr lang="en-US" altLang="zh-CN"/>
              <a:t>Python Data Analysis Summary</a:t>
            </a:r>
            <a:endParaRPr lang="zh-CN" altLang="en-US"/>
          </a:p>
        </p:txBody>
      </p:sp>
      <p:sp>
        <p:nvSpPr>
          <p:cNvPr id="13" name="灯片编号占位符 12">
            <a:extLst>
              <a:ext uri="{FF2B5EF4-FFF2-40B4-BE49-F238E27FC236}">
                <a16:creationId xmlns:a16="http://schemas.microsoft.com/office/drawing/2014/main" id="{7BF6988C-2E8C-40BD-8A1E-7C76214DBEF4}"/>
              </a:ext>
            </a:extLst>
          </p:cNvPr>
          <p:cNvSpPr>
            <a:spLocks noGrp="1"/>
          </p:cNvSpPr>
          <p:nvPr>
            <p:ph type="sldNum" sz="quarter" idx="12"/>
          </p:nvPr>
        </p:nvSpPr>
        <p:spPr/>
        <p:txBody>
          <a:bodyPr/>
          <a:lstStyle/>
          <a:p>
            <a:fld id="{363EFDB9-B238-4B86-B88C-C9728C420079}" type="slidenum">
              <a:rPr lang="zh-CN" altLang="en-US" smtClean="0"/>
              <a:t>10</a:t>
            </a:fld>
            <a:endParaRPr lang="zh-CN" altLang="en-US"/>
          </a:p>
        </p:txBody>
      </p:sp>
    </p:spTree>
    <p:extLst>
      <p:ext uri="{BB962C8B-B14F-4D97-AF65-F5344CB8AC3E}">
        <p14:creationId xmlns:p14="http://schemas.microsoft.com/office/powerpoint/2010/main" val="4220136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A1CD113-AF24-43B9-8F6A-F6686600A2BD}"/>
              </a:ext>
            </a:extLst>
          </p:cNvPr>
          <p:cNvSpPr>
            <a:spLocks noGrp="1"/>
          </p:cNvSpPr>
          <p:nvPr>
            <p:ph type="title"/>
          </p:nvPr>
        </p:nvSpPr>
        <p:spPr/>
        <p:txBody>
          <a:bodyPr/>
          <a:lstStyle/>
          <a:p>
            <a:r>
              <a:rPr lang="zh-CN" altLang="en-US" dirty="0"/>
              <a:t>数据分析的流程</a:t>
            </a:r>
          </a:p>
        </p:txBody>
      </p:sp>
      <p:sp>
        <p:nvSpPr>
          <p:cNvPr id="3" name="内容占位符 2">
            <a:extLst>
              <a:ext uri="{FF2B5EF4-FFF2-40B4-BE49-F238E27FC236}">
                <a16:creationId xmlns:a16="http://schemas.microsoft.com/office/drawing/2014/main" id="{F1C34BEE-C699-4709-BE1E-3F6B6C89C9EE}"/>
              </a:ext>
            </a:extLst>
          </p:cNvPr>
          <p:cNvSpPr>
            <a:spLocks noGrp="1"/>
          </p:cNvSpPr>
          <p:nvPr>
            <p:ph idx="1"/>
          </p:nvPr>
        </p:nvSpPr>
        <p:spPr/>
        <p:txBody>
          <a:bodyPr/>
          <a:lstStyle/>
          <a:p>
            <a:r>
              <a:rPr lang="zh-CN" altLang="en-US" dirty="0"/>
              <a:t>典型的数据分析流程（</a:t>
            </a:r>
            <a:r>
              <a:rPr lang="en-US" altLang="zh-CN" dirty="0"/>
              <a:t>6</a:t>
            </a:r>
            <a:r>
              <a:rPr lang="zh-CN" altLang="en-US" dirty="0"/>
              <a:t>个步骤）</a:t>
            </a:r>
          </a:p>
          <a:p>
            <a:endParaRPr lang="zh-CN" altLang="en-US" dirty="0"/>
          </a:p>
        </p:txBody>
      </p:sp>
      <p:graphicFrame>
        <p:nvGraphicFramePr>
          <p:cNvPr id="4" name="内容占位符 4">
            <a:extLst>
              <a:ext uri="{FF2B5EF4-FFF2-40B4-BE49-F238E27FC236}">
                <a16:creationId xmlns:a16="http://schemas.microsoft.com/office/drawing/2014/main" id="{8AE064B0-AE41-4FA4-87A7-5F5C94C0831E}"/>
              </a:ext>
            </a:extLst>
          </p:cNvPr>
          <p:cNvGraphicFramePr>
            <a:graphicFrameLocks noChangeAspect="1"/>
          </p:cNvGraphicFramePr>
          <p:nvPr>
            <p:extLst>
              <p:ext uri="{D42A27DB-BD31-4B8C-83A1-F6EECF244321}">
                <p14:modId xmlns:p14="http://schemas.microsoft.com/office/powerpoint/2010/main" val="1771461075"/>
              </p:ext>
            </p:extLst>
          </p:nvPr>
        </p:nvGraphicFramePr>
        <p:xfrm>
          <a:off x="1711325" y="2453217"/>
          <a:ext cx="9642475" cy="3522663"/>
        </p:xfrm>
        <a:graphic>
          <a:graphicData uri="http://schemas.openxmlformats.org/presentationml/2006/ole">
            <mc:AlternateContent xmlns:mc="http://schemas.openxmlformats.org/markup-compatibility/2006">
              <mc:Choice xmlns:v="urn:schemas-microsoft-com:vml" Requires="v">
                <p:oleObj name="Visio" r:id="rId2" imgW="9642567" imgH="3522647" progId="Visio.Drawing.11">
                  <p:embed/>
                </p:oleObj>
              </mc:Choice>
              <mc:Fallback>
                <p:oleObj name="Visio" r:id="rId2" imgW="9642567" imgH="3522647" progId="Visio.Drawing.11">
                  <p:embed/>
                  <p:pic>
                    <p:nvPicPr>
                      <p:cNvPr id="14340" name="内容占位符 4">
                        <a:extLst>
                          <a:ext uri="{FF2B5EF4-FFF2-40B4-BE49-F238E27FC236}">
                            <a16:creationId xmlns:a16="http://schemas.microsoft.com/office/drawing/2014/main" id="{C2CCE76D-9A0A-49ED-85C2-3FBF5F5E6348}"/>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1325" y="2453217"/>
                        <a:ext cx="9642475" cy="3522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 name="日期占位符 4">
            <a:extLst>
              <a:ext uri="{FF2B5EF4-FFF2-40B4-BE49-F238E27FC236}">
                <a16:creationId xmlns:a16="http://schemas.microsoft.com/office/drawing/2014/main" id="{CFCADD45-39B1-4D55-969F-AA4430B861ED}"/>
              </a:ext>
            </a:extLst>
          </p:cNvPr>
          <p:cNvSpPr>
            <a:spLocks noGrp="1"/>
          </p:cNvSpPr>
          <p:nvPr>
            <p:ph type="dt" sz="half" idx="10"/>
          </p:nvPr>
        </p:nvSpPr>
        <p:spPr/>
        <p:txBody>
          <a:bodyPr/>
          <a:lstStyle/>
          <a:p>
            <a:fld id="{ABE93975-7DE4-4B8C-8EBF-CFF08F10D562}" type="datetime1">
              <a:rPr lang="zh-CN" altLang="en-US" smtClean="0"/>
              <a:t>2023/6/28</a:t>
            </a:fld>
            <a:endParaRPr lang="zh-CN" altLang="en-US"/>
          </a:p>
        </p:txBody>
      </p:sp>
      <p:sp>
        <p:nvSpPr>
          <p:cNvPr id="6" name="页脚占位符 5">
            <a:extLst>
              <a:ext uri="{FF2B5EF4-FFF2-40B4-BE49-F238E27FC236}">
                <a16:creationId xmlns:a16="http://schemas.microsoft.com/office/drawing/2014/main" id="{A8036B28-3956-4049-BACD-32E3F45189AA}"/>
              </a:ext>
            </a:extLst>
          </p:cNvPr>
          <p:cNvSpPr>
            <a:spLocks noGrp="1"/>
          </p:cNvSpPr>
          <p:nvPr>
            <p:ph type="ftr" sz="quarter" idx="11"/>
          </p:nvPr>
        </p:nvSpPr>
        <p:spPr/>
        <p:txBody>
          <a:bodyPr/>
          <a:lstStyle/>
          <a:p>
            <a:r>
              <a:rPr lang="en-US" altLang="zh-CN"/>
              <a:t>Python Data Analysis Summary</a:t>
            </a:r>
            <a:endParaRPr lang="zh-CN" altLang="en-US"/>
          </a:p>
        </p:txBody>
      </p:sp>
      <p:sp>
        <p:nvSpPr>
          <p:cNvPr id="7" name="灯片编号占位符 6">
            <a:extLst>
              <a:ext uri="{FF2B5EF4-FFF2-40B4-BE49-F238E27FC236}">
                <a16:creationId xmlns:a16="http://schemas.microsoft.com/office/drawing/2014/main" id="{967B58A6-C3EE-4E58-9203-568571012642}"/>
              </a:ext>
            </a:extLst>
          </p:cNvPr>
          <p:cNvSpPr>
            <a:spLocks noGrp="1"/>
          </p:cNvSpPr>
          <p:nvPr>
            <p:ph type="sldNum" sz="quarter" idx="12"/>
          </p:nvPr>
        </p:nvSpPr>
        <p:spPr/>
        <p:txBody>
          <a:bodyPr/>
          <a:lstStyle/>
          <a:p>
            <a:fld id="{363EFDB9-B238-4B86-B88C-C9728C420079}" type="slidenum">
              <a:rPr lang="zh-CN" altLang="en-US" smtClean="0"/>
              <a:t>11</a:t>
            </a:fld>
            <a:endParaRPr lang="zh-CN" altLang="en-US"/>
          </a:p>
        </p:txBody>
      </p:sp>
    </p:spTree>
    <p:extLst>
      <p:ext uri="{BB962C8B-B14F-4D97-AF65-F5344CB8AC3E}">
        <p14:creationId xmlns:p14="http://schemas.microsoft.com/office/powerpoint/2010/main" val="15845229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2842CA-C830-4512-A2FF-6C0F6FF1AA4C}"/>
              </a:ext>
            </a:extLst>
          </p:cNvPr>
          <p:cNvSpPr>
            <a:spLocks noGrp="1"/>
          </p:cNvSpPr>
          <p:nvPr>
            <p:ph type="title"/>
          </p:nvPr>
        </p:nvSpPr>
        <p:spPr/>
        <p:txBody>
          <a:bodyPr/>
          <a:lstStyle/>
          <a:p>
            <a:r>
              <a:rPr lang="zh-CN" altLang="en-US" dirty="0"/>
              <a:t>数据分析的流程</a:t>
            </a:r>
          </a:p>
        </p:txBody>
      </p:sp>
      <p:sp>
        <p:nvSpPr>
          <p:cNvPr id="3" name="内容占位符 2">
            <a:extLst>
              <a:ext uri="{FF2B5EF4-FFF2-40B4-BE49-F238E27FC236}">
                <a16:creationId xmlns:a16="http://schemas.microsoft.com/office/drawing/2014/main" id="{9C3DBBF7-5C3A-4AAF-A6E9-C5C95A982D26}"/>
              </a:ext>
            </a:extLst>
          </p:cNvPr>
          <p:cNvSpPr>
            <a:spLocks noGrp="1"/>
          </p:cNvSpPr>
          <p:nvPr>
            <p:ph sz="half" idx="1"/>
          </p:nvPr>
        </p:nvSpPr>
        <p:spPr/>
        <p:txBody>
          <a:bodyPr>
            <a:normAutofit fontScale="55000" lnSpcReduction="20000"/>
          </a:bodyPr>
          <a:lstStyle/>
          <a:p>
            <a:pPr marL="514350" indent="-514350">
              <a:buFont typeface="+mj-lt"/>
              <a:buAutoNum type="arabicPeriod"/>
            </a:pPr>
            <a:r>
              <a:rPr lang="zh-CN" altLang="en-US" dirty="0"/>
              <a:t>需求分析：</a:t>
            </a:r>
            <a:endParaRPr lang="en-US" altLang="zh-CN" dirty="0"/>
          </a:p>
          <a:p>
            <a:pPr lvl="1"/>
            <a:r>
              <a:rPr lang="zh-CN" altLang="en-US" dirty="0"/>
              <a:t>数据分析环节的第一步和最重要的步骤之一，决定了后续的分析的方向、方法。</a:t>
            </a:r>
          </a:p>
          <a:p>
            <a:pPr marL="514350" indent="-514350">
              <a:buFont typeface="+mj-lt"/>
              <a:buAutoNum type="arabicPeriod"/>
            </a:pPr>
            <a:r>
              <a:rPr lang="zh-CN" altLang="en-US" dirty="0"/>
              <a:t>数据获取：</a:t>
            </a:r>
            <a:endParaRPr lang="en-US" altLang="zh-CN" dirty="0"/>
          </a:p>
          <a:p>
            <a:pPr lvl="1"/>
            <a:r>
              <a:rPr lang="zh-CN" altLang="en-US" dirty="0"/>
              <a:t>根据需求分析的结果提取，收集数据。</a:t>
            </a:r>
            <a:endParaRPr lang="en-US" altLang="zh-CN" dirty="0"/>
          </a:p>
          <a:p>
            <a:pPr lvl="2"/>
            <a:r>
              <a:rPr lang="zh-CN" altLang="en-US" dirty="0"/>
              <a:t>数据是数据分析工作的基础</a:t>
            </a:r>
          </a:p>
          <a:p>
            <a:pPr marL="514350" indent="-514350">
              <a:buFont typeface="+mj-lt"/>
              <a:buAutoNum type="arabicPeriod"/>
            </a:pPr>
            <a:r>
              <a:rPr lang="zh-CN" altLang="en-US" dirty="0"/>
              <a:t>数据预处理：</a:t>
            </a:r>
            <a:endParaRPr lang="en-US" altLang="zh-CN" dirty="0"/>
          </a:p>
          <a:p>
            <a:pPr lvl="1"/>
            <a:r>
              <a:rPr lang="zh-CN" altLang="en-US" dirty="0"/>
              <a:t>对数据进行数据合并，数据清洗，数据标准化和数据变换，直接用于分析建模的过程。相互交叉、无明确的先后次序。</a:t>
            </a:r>
            <a:endParaRPr lang="en-US" altLang="zh-CN" dirty="0"/>
          </a:p>
          <a:p>
            <a:pPr lvl="2"/>
            <a:r>
              <a:rPr lang="zh-CN" altLang="en-US" dirty="0"/>
              <a:t>数据合并：将多张关联的表格合并为一张；</a:t>
            </a:r>
            <a:endParaRPr lang="en-US" altLang="zh-CN" dirty="0"/>
          </a:p>
          <a:p>
            <a:pPr lvl="2"/>
            <a:r>
              <a:rPr lang="zh-CN" altLang="en-US" dirty="0"/>
              <a:t>数据清洗：可以去除重复、缺失、异常、不一致的数据；</a:t>
            </a:r>
            <a:endParaRPr lang="en-US" altLang="zh-CN" dirty="0"/>
          </a:p>
          <a:p>
            <a:pPr lvl="2"/>
            <a:r>
              <a:rPr lang="zh-CN" altLang="en-US" dirty="0"/>
              <a:t>数据标准化：去除特征间的量纲差异；</a:t>
            </a:r>
            <a:endParaRPr lang="en-US" altLang="zh-CN" dirty="0"/>
          </a:p>
          <a:p>
            <a:pPr lvl="2"/>
            <a:r>
              <a:rPr lang="zh-CN" altLang="en-US" dirty="0"/>
              <a:t>数据变换：通过离散化、哑变量处理的技术满足后期分析和建模的数据要求。</a:t>
            </a:r>
          </a:p>
          <a:p>
            <a:endParaRPr lang="zh-CN" altLang="en-US" dirty="0"/>
          </a:p>
        </p:txBody>
      </p:sp>
      <p:sp>
        <p:nvSpPr>
          <p:cNvPr id="7" name="内容占位符 6">
            <a:extLst>
              <a:ext uri="{FF2B5EF4-FFF2-40B4-BE49-F238E27FC236}">
                <a16:creationId xmlns:a16="http://schemas.microsoft.com/office/drawing/2014/main" id="{FAD61352-07BA-4B86-879E-B61644D791BF}"/>
              </a:ext>
            </a:extLst>
          </p:cNvPr>
          <p:cNvSpPr>
            <a:spLocks noGrp="1"/>
          </p:cNvSpPr>
          <p:nvPr>
            <p:ph sz="half" idx="2"/>
          </p:nvPr>
        </p:nvSpPr>
        <p:spPr/>
        <p:txBody>
          <a:bodyPr>
            <a:normAutofit fontScale="55000" lnSpcReduction="20000"/>
          </a:bodyPr>
          <a:lstStyle/>
          <a:p>
            <a:pPr marL="514350" indent="-514350">
              <a:buFont typeface="+mj-lt"/>
              <a:buAutoNum type="arabicPeriod" startAt="4"/>
            </a:pPr>
            <a:r>
              <a:rPr lang="zh-CN" altLang="en-US" dirty="0"/>
              <a:t>分析与建模：</a:t>
            </a:r>
            <a:endParaRPr lang="en-US" altLang="zh-CN" dirty="0"/>
          </a:p>
          <a:p>
            <a:pPr lvl="1"/>
            <a:r>
              <a:rPr lang="zh-CN" altLang="en-US" dirty="0"/>
              <a:t>指通过对比分析、分组分析、交叉分析、回归分析等分析方法和聚类、分类、关联规则、智能推荐等模型与算法发现数据中的有价值信息，得出结论的过程。</a:t>
            </a:r>
          </a:p>
          <a:p>
            <a:pPr marL="514350" indent="-514350">
              <a:buFont typeface="+mj-lt"/>
              <a:buAutoNum type="arabicPeriod" startAt="4"/>
            </a:pPr>
            <a:r>
              <a:rPr lang="zh-CN" altLang="en-US" dirty="0"/>
              <a:t>模型评价与优化：</a:t>
            </a:r>
            <a:endParaRPr lang="en-US" altLang="zh-CN" dirty="0"/>
          </a:p>
          <a:p>
            <a:pPr lvl="1"/>
            <a:r>
              <a:rPr lang="zh-CN" altLang="en-US" dirty="0"/>
              <a:t>模型评价是指对已经建立的一个或多个模型，根据其模型的类别，使用不同的指标评价其性能优劣的过程。</a:t>
            </a:r>
            <a:endParaRPr lang="en-US" altLang="zh-CN" dirty="0"/>
          </a:p>
          <a:p>
            <a:pPr lvl="1"/>
            <a:r>
              <a:rPr lang="zh-CN" altLang="en-US" dirty="0"/>
              <a:t>模型优化是指在评价阶段满足需求，生产环境性能不理想，对模型进行重构和优化。</a:t>
            </a:r>
            <a:endParaRPr lang="en-US" altLang="zh-CN" dirty="0"/>
          </a:p>
          <a:p>
            <a:pPr marL="514350" indent="-514350">
              <a:buFont typeface="+mj-lt"/>
              <a:buAutoNum type="arabicPeriod" startAt="4"/>
            </a:pPr>
            <a:r>
              <a:rPr lang="zh-CN" altLang="en-US" dirty="0"/>
              <a:t>部署</a:t>
            </a:r>
            <a:endParaRPr lang="en-US" altLang="zh-CN" dirty="0"/>
          </a:p>
          <a:p>
            <a:pPr lvl="1"/>
            <a:r>
              <a:rPr lang="zh-CN" altLang="en-US" dirty="0"/>
              <a:t>将数据分析结果与结论应用于实际生产系统的过程。</a:t>
            </a:r>
            <a:endParaRPr lang="en-US" altLang="zh-CN" dirty="0"/>
          </a:p>
          <a:p>
            <a:pPr lvl="1"/>
            <a:r>
              <a:rPr lang="zh-CN" altLang="en-US" dirty="0"/>
              <a:t>数据分析是提供数据分析报告或者部署在生产系统的解决方案，需求方完成实际执行和部署。</a:t>
            </a:r>
          </a:p>
          <a:p>
            <a:endParaRPr lang="zh-CN" altLang="en-US" dirty="0"/>
          </a:p>
        </p:txBody>
      </p:sp>
      <p:sp>
        <p:nvSpPr>
          <p:cNvPr id="4" name="日期占位符 3">
            <a:extLst>
              <a:ext uri="{FF2B5EF4-FFF2-40B4-BE49-F238E27FC236}">
                <a16:creationId xmlns:a16="http://schemas.microsoft.com/office/drawing/2014/main" id="{718B7FF3-F61C-4295-87CE-F6BF57EA24BC}"/>
              </a:ext>
            </a:extLst>
          </p:cNvPr>
          <p:cNvSpPr>
            <a:spLocks noGrp="1"/>
          </p:cNvSpPr>
          <p:nvPr>
            <p:ph type="dt" sz="half" idx="10"/>
          </p:nvPr>
        </p:nvSpPr>
        <p:spPr/>
        <p:txBody>
          <a:bodyPr/>
          <a:lstStyle/>
          <a:p>
            <a:fld id="{B5A5D988-69B3-474A-BC48-D5469611C66A}" type="datetime1">
              <a:rPr lang="zh-CN" altLang="en-US" smtClean="0"/>
              <a:t>2023/6/28</a:t>
            </a:fld>
            <a:endParaRPr lang="zh-CN" altLang="en-US"/>
          </a:p>
        </p:txBody>
      </p:sp>
      <p:sp>
        <p:nvSpPr>
          <p:cNvPr id="5" name="页脚占位符 4">
            <a:extLst>
              <a:ext uri="{FF2B5EF4-FFF2-40B4-BE49-F238E27FC236}">
                <a16:creationId xmlns:a16="http://schemas.microsoft.com/office/drawing/2014/main" id="{96DD6BB6-E2D9-4568-B467-64966CFE13CF}"/>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1DF5012F-F316-42D9-92B0-ECD41AD74375}"/>
              </a:ext>
            </a:extLst>
          </p:cNvPr>
          <p:cNvSpPr>
            <a:spLocks noGrp="1"/>
          </p:cNvSpPr>
          <p:nvPr>
            <p:ph type="sldNum" sz="quarter" idx="12"/>
          </p:nvPr>
        </p:nvSpPr>
        <p:spPr/>
        <p:txBody>
          <a:bodyPr/>
          <a:lstStyle/>
          <a:p>
            <a:fld id="{363EFDB9-B238-4B86-B88C-C9728C420079}" type="slidenum">
              <a:rPr lang="zh-CN" altLang="en-US" smtClean="0"/>
              <a:t>12</a:t>
            </a:fld>
            <a:endParaRPr lang="zh-CN" altLang="en-US"/>
          </a:p>
        </p:txBody>
      </p:sp>
    </p:spTree>
    <p:extLst>
      <p:ext uri="{BB962C8B-B14F-4D97-AF65-F5344CB8AC3E}">
        <p14:creationId xmlns:p14="http://schemas.microsoft.com/office/powerpoint/2010/main" val="368692557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48208-73EE-449F-8A51-2564E287C526}"/>
              </a:ext>
            </a:extLst>
          </p:cNvPr>
          <p:cNvSpPr>
            <a:spLocks noGrp="1"/>
          </p:cNvSpPr>
          <p:nvPr>
            <p:ph type="title"/>
          </p:nvPr>
        </p:nvSpPr>
        <p:spPr/>
        <p:txBody>
          <a:bodyPr/>
          <a:lstStyle/>
          <a:p>
            <a:r>
              <a:rPr lang="zh-CN" altLang="en-US" dirty="0"/>
              <a:t>数据分析应用场景 </a:t>
            </a:r>
            <a:r>
              <a:rPr lang="en-US" altLang="zh-CN" dirty="0"/>
              <a:t>- 1. </a:t>
            </a:r>
            <a:r>
              <a:rPr lang="zh-CN" altLang="en-US" dirty="0"/>
              <a:t>客户分析</a:t>
            </a:r>
          </a:p>
        </p:txBody>
      </p:sp>
      <p:sp>
        <p:nvSpPr>
          <p:cNvPr id="7" name="内容占位符 6">
            <a:extLst>
              <a:ext uri="{FF2B5EF4-FFF2-40B4-BE49-F238E27FC236}">
                <a16:creationId xmlns:a16="http://schemas.microsoft.com/office/drawing/2014/main" id="{40B88D25-4834-4120-B5A7-EE7A907F40C9}"/>
              </a:ext>
            </a:extLst>
          </p:cNvPr>
          <p:cNvSpPr>
            <a:spLocks noGrp="1"/>
          </p:cNvSpPr>
          <p:nvPr>
            <p:ph sz="half" idx="1"/>
          </p:nvPr>
        </p:nvSpPr>
        <p:spPr/>
        <p:txBody>
          <a:bodyPr>
            <a:normAutofit fontScale="70000" lnSpcReduction="20000"/>
          </a:bodyPr>
          <a:lstStyle/>
          <a:p>
            <a:r>
              <a:rPr lang="zh-CN" altLang="en-US" dirty="0"/>
              <a:t>主要是客户的基本数据信息进行商业行为分析。</a:t>
            </a:r>
            <a:endParaRPr lang="en-US" altLang="zh-CN" dirty="0"/>
          </a:p>
          <a:p>
            <a:pPr lvl="1"/>
            <a:r>
              <a:rPr lang="zh-CN" altLang="en-US" dirty="0"/>
              <a:t>首先界定目标客户，根据客户的需求，目标客户的性质，所处行业的特征以及客户的经济状况等基本信息使用统计分析方法和预测验证法，分析目标客户，提高销售效率。</a:t>
            </a:r>
          </a:p>
          <a:p>
            <a:pPr lvl="1"/>
            <a:r>
              <a:rPr lang="zh-CN" altLang="en-US" dirty="0"/>
              <a:t>其次了解客户的采购过程，根据客户采购类型、采购性质进行分类分析制定不同的营销策略。</a:t>
            </a:r>
          </a:p>
          <a:p>
            <a:pPr lvl="1"/>
            <a:r>
              <a:rPr lang="zh-CN" altLang="en-US" dirty="0"/>
              <a:t>最后还可以根据已有的客户特征，进行客户特征分析、客户忠诚分析、客户注意力分析、客户营销分析和客户收益分析。</a:t>
            </a:r>
            <a:endParaRPr lang="en-US" altLang="zh-CN" dirty="0"/>
          </a:p>
          <a:p>
            <a:r>
              <a:rPr lang="zh-CN" altLang="en-US" dirty="0"/>
              <a:t>客户画像、系统埋点。</a:t>
            </a:r>
          </a:p>
        </p:txBody>
      </p:sp>
      <p:sp>
        <p:nvSpPr>
          <p:cNvPr id="4" name="日期占位符 3">
            <a:extLst>
              <a:ext uri="{FF2B5EF4-FFF2-40B4-BE49-F238E27FC236}">
                <a16:creationId xmlns:a16="http://schemas.microsoft.com/office/drawing/2014/main" id="{BE8FFAFF-EFC6-47C6-9257-702A3F15A52C}"/>
              </a:ext>
            </a:extLst>
          </p:cNvPr>
          <p:cNvSpPr>
            <a:spLocks noGrp="1"/>
          </p:cNvSpPr>
          <p:nvPr>
            <p:ph type="dt" sz="half" idx="10"/>
          </p:nvPr>
        </p:nvSpPr>
        <p:spPr/>
        <p:txBody>
          <a:bodyPr/>
          <a:lstStyle/>
          <a:p>
            <a:fld id="{E7E19F0C-E171-4FA1-92F6-EC7A8513CDFB}" type="datetime1">
              <a:rPr lang="zh-CN" altLang="en-US" smtClean="0"/>
              <a:t>2023/6/28</a:t>
            </a:fld>
            <a:endParaRPr lang="zh-CN" altLang="en-US" dirty="0"/>
          </a:p>
        </p:txBody>
      </p:sp>
      <p:sp>
        <p:nvSpPr>
          <p:cNvPr id="5" name="页脚占位符 4">
            <a:extLst>
              <a:ext uri="{FF2B5EF4-FFF2-40B4-BE49-F238E27FC236}">
                <a16:creationId xmlns:a16="http://schemas.microsoft.com/office/drawing/2014/main" id="{2357CF6E-CABB-4400-9955-BF90BC4CC716}"/>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2499A54D-F74E-4742-A265-20952D1956C8}"/>
              </a:ext>
            </a:extLst>
          </p:cNvPr>
          <p:cNvSpPr>
            <a:spLocks noGrp="1"/>
          </p:cNvSpPr>
          <p:nvPr>
            <p:ph type="sldNum" sz="quarter" idx="12"/>
          </p:nvPr>
        </p:nvSpPr>
        <p:spPr/>
        <p:txBody>
          <a:bodyPr/>
          <a:lstStyle/>
          <a:p>
            <a:fld id="{363EFDB9-B238-4B86-B88C-C9728C420079}" type="slidenum">
              <a:rPr lang="zh-CN" altLang="en-US" smtClean="0"/>
              <a:t>13</a:t>
            </a:fld>
            <a:endParaRPr lang="zh-CN" altLang="en-US"/>
          </a:p>
        </p:txBody>
      </p:sp>
      <p:pic>
        <p:nvPicPr>
          <p:cNvPr id="9" name="Picture 3">
            <a:extLst>
              <a:ext uri="{FF2B5EF4-FFF2-40B4-BE49-F238E27FC236}">
                <a16:creationId xmlns:a16="http://schemas.microsoft.com/office/drawing/2014/main" id="{A3DFD684-FD37-4B60-8912-99F4BDE66B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3345" r="17586"/>
          <a:stretch>
            <a:fillRect/>
          </a:stretch>
        </p:blipFill>
        <p:spPr bwMode="auto">
          <a:xfrm>
            <a:off x="6416675" y="1376363"/>
            <a:ext cx="5619750" cy="5011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64287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43224B-7B6A-4235-9443-061CE2FE9F59}"/>
              </a:ext>
            </a:extLst>
          </p:cNvPr>
          <p:cNvSpPr>
            <a:spLocks noGrp="1"/>
          </p:cNvSpPr>
          <p:nvPr>
            <p:ph type="title"/>
          </p:nvPr>
        </p:nvSpPr>
        <p:spPr/>
        <p:txBody>
          <a:bodyPr/>
          <a:lstStyle/>
          <a:p>
            <a:r>
              <a:rPr lang="zh-CN" altLang="en-US" dirty="0"/>
              <a:t>数据分析应用场景 </a:t>
            </a:r>
            <a:r>
              <a:rPr lang="en-US" altLang="zh-CN" dirty="0"/>
              <a:t>- 2. </a:t>
            </a:r>
            <a:r>
              <a:rPr lang="zh-CN" altLang="en-US" dirty="0"/>
              <a:t>营销分析</a:t>
            </a:r>
          </a:p>
        </p:txBody>
      </p:sp>
      <p:sp>
        <p:nvSpPr>
          <p:cNvPr id="7" name="内容占位符 6">
            <a:extLst>
              <a:ext uri="{FF2B5EF4-FFF2-40B4-BE49-F238E27FC236}">
                <a16:creationId xmlns:a16="http://schemas.microsoft.com/office/drawing/2014/main" id="{D0822615-F9C9-4D3B-85C2-2623B876FE01}"/>
              </a:ext>
            </a:extLst>
          </p:cNvPr>
          <p:cNvSpPr>
            <a:spLocks noGrp="1"/>
          </p:cNvSpPr>
          <p:nvPr>
            <p:ph sz="half" idx="1"/>
          </p:nvPr>
        </p:nvSpPr>
        <p:spPr/>
        <p:txBody>
          <a:bodyPr>
            <a:normAutofit fontScale="85000" lnSpcReduction="20000"/>
          </a:bodyPr>
          <a:lstStyle/>
          <a:p>
            <a:r>
              <a:rPr lang="zh-CN" altLang="en-US" dirty="0"/>
              <a:t>产品分析：竞争产品分析，通过对竞争产品的分析制定自身产品策略。</a:t>
            </a:r>
          </a:p>
          <a:p>
            <a:r>
              <a:rPr lang="zh-CN" altLang="en-US" dirty="0"/>
              <a:t>价格分析可分为成本分析和售价分析，成本分析的目的是降低不必要成本，售价分析的目的是制定符合市场的价格。</a:t>
            </a:r>
          </a:p>
          <a:p>
            <a:r>
              <a:rPr lang="zh-CN" altLang="en-US" dirty="0"/>
              <a:t>渠道分析目的是对产品的销售渠道进行分析，确定最优的渠道配比。</a:t>
            </a:r>
          </a:p>
          <a:p>
            <a:r>
              <a:rPr lang="zh-CN" altLang="en-US" dirty="0"/>
              <a:t>广告与促销分析结合客户分析，实现销量的提升，利润的增加。</a:t>
            </a:r>
          </a:p>
          <a:p>
            <a:endParaRPr lang="zh-CN" altLang="en-US" dirty="0"/>
          </a:p>
        </p:txBody>
      </p:sp>
      <p:sp>
        <p:nvSpPr>
          <p:cNvPr id="8" name="内容占位符 7">
            <a:extLst>
              <a:ext uri="{FF2B5EF4-FFF2-40B4-BE49-F238E27FC236}">
                <a16:creationId xmlns:a16="http://schemas.microsoft.com/office/drawing/2014/main" id="{10209FF6-B6E6-4247-863B-C4DB7294A059}"/>
              </a:ext>
            </a:extLst>
          </p:cNvPr>
          <p:cNvSpPr>
            <a:spLocks noGrp="1"/>
          </p:cNvSpPr>
          <p:nvPr>
            <p:ph sz="half" idx="2"/>
          </p:nvPr>
        </p:nvSpPr>
        <p:spPr/>
        <p:txBody>
          <a:bodyPr>
            <a:normAutofit fontScale="85000" lnSpcReduction="20000"/>
          </a:bodyPr>
          <a:lstStyle/>
          <a:p>
            <a:r>
              <a:rPr lang="zh-CN" altLang="en-US" dirty="0"/>
              <a:t>包括产品分析，价格分析，渠道分析，广告与促销分析这四类分析。</a:t>
            </a:r>
            <a:endParaRPr lang="en-US" altLang="zh-CN" dirty="0"/>
          </a:p>
        </p:txBody>
      </p:sp>
      <p:sp>
        <p:nvSpPr>
          <p:cNvPr id="4" name="日期占位符 3">
            <a:extLst>
              <a:ext uri="{FF2B5EF4-FFF2-40B4-BE49-F238E27FC236}">
                <a16:creationId xmlns:a16="http://schemas.microsoft.com/office/drawing/2014/main" id="{B11D8E6B-569C-451E-AB7A-30F84CEFCC1F}"/>
              </a:ext>
            </a:extLst>
          </p:cNvPr>
          <p:cNvSpPr>
            <a:spLocks noGrp="1"/>
          </p:cNvSpPr>
          <p:nvPr>
            <p:ph type="dt" sz="half" idx="10"/>
          </p:nvPr>
        </p:nvSpPr>
        <p:spPr/>
        <p:txBody>
          <a:bodyPr/>
          <a:lstStyle/>
          <a:p>
            <a:fld id="{AB350632-89E8-4805-ABA7-C4E8B7AB4BF7}" type="datetime1">
              <a:rPr lang="zh-CN" altLang="en-US" smtClean="0"/>
              <a:t>2023/6/28</a:t>
            </a:fld>
            <a:endParaRPr lang="zh-CN" altLang="en-US"/>
          </a:p>
        </p:txBody>
      </p:sp>
      <p:sp>
        <p:nvSpPr>
          <p:cNvPr id="5" name="页脚占位符 4">
            <a:extLst>
              <a:ext uri="{FF2B5EF4-FFF2-40B4-BE49-F238E27FC236}">
                <a16:creationId xmlns:a16="http://schemas.microsoft.com/office/drawing/2014/main" id="{A7279F69-36F0-4670-AED7-17B8ED039631}"/>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C61F6C6F-8003-4781-86DC-519EB417509A}"/>
              </a:ext>
            </a:extLst>
          </p:cNvPr>
          <p:cNvSpPr>
            <a:spLocks noGrp="1"/>
          </p:cNvSpPr>
          <p:nvPr>
            <p:ph type="sldNum" sz="quarter" idx="12"/>
          </p:nvPr>
        </p:nvSpPr>
        <p:spPr/>
        <p:txBody>
          <a:bodyPr/>
          <a:lstStyle/>
          <a:p>
            <a:fld id="{363EFDB9-B238-4B86-B88C-C9728C420079}" type="slidenum">
              <a:rPr lang="zh-CN" altLang="en-US" smtClean="0"/>
              <a:t>14</a:t>
            </a:fld>
            <a:endParaRPr lang="zh-CN" altLang="en-US"/>
          </a:p>
        </p:txBody>
      </p:sp>
      <p:pic>
        <p:nvPicPr>
          <p:cNvPr id="9" name="Picture 2">
            <a:extLst>
              <a:ext uri="{FF2B5EF4-FFF2-40B4-BE49-F238E27FC236}">
                <a16:creationId xmlns:a16="http://schemas.microsoft.com/office/drawing/2014/main" id="{AE0AEDC1-80D2-493D-A359-0B2DB61AC8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2755900"/>
            <a:ext cx="6016625" cy="3294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286280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2">
            <a:extLst>
              <a:ext uri="{FF2B5EF4-FFF2-40B4-BE49-F238E27FC236}">
                <a16:creationId xmlns:a16="http://schemas.microsoft.com/office/drawing/2014/main" id="{8C7D2185-61C9-4F03-AFA9-5A5F756F8F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45084" y="1110192"/>
            <a:ext cx="2627313" cy="530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50A69EF1-6D9B-4E3F-842F-C62C7D8B7366}"/>
              </a:ext>
            </a:extLst>
          </p:cNvPr>
          <p:cNvSpPr>
            <a:spLocks noGrp="1"/>
          </p:cNvSpPr>
          <p:nvPr>
            <p:ph type="title"/>
          </p:nvPr>
        </p:nvSpPr>
        <p:spPr/>
        <p:txBody>
          <a:bodyPr/>
          <a:lstStyle/>
          <a:p>
            <a:r>
              <a:rPr lang="zh-CN" altLang="en-US" dirty="0"/>
              <a:t>数据分析应用场景 </a:t>
            </a:r>
            <a:r>
              <a:rPr lang="en-US" altLang="zh-CN" dirty="0"/>
              <a:t>- 3. </a:t>
            </a:r>
            <a:r>
              <a:rPr lang="zh-CN" altLang="en-US" dirty="0"/>
              <a:t>社交媒体分析</a:t>
            </a:r>
          </a:p>
        </p:txBody>
      </p:sp>
      <p:sp>
        <p:nvSpPr>
          <p:cNvPr id="7" name="内容占位符 6">
            <a:extLst>
              <a:ext uri="{FF2B5EF4-FFF2-40B4-BE49-F238E27FC236}">
                <a16:creationId xmlns:a16="http://schemas.microsoft.com/office/drawing/2014/main" id="{0A42018E-3381-4FC7-BBC9-DD4F2B3873ED}"/>
              </a:ext>
            </a:extLst>
          </p:cNvPr>
          <p:cNvSpPr>
            <a:spLocks noGrp="1"/>
          </p:cNvSpPr>
          <p:nvPr>
            <p:ph sz="half" idx="1"/>
          </p:nvPr>
        </p:nvSpPr>
        <p:spPr>
          <a:xfrm>
            <a:off x="838199" y="1825625"/>
            <a:ext cx="8506885" cy="4351338"/>
          </a:xfrm>
        </p:spPr>
        <p:txBody>
          <a:bodyPr>
            <a:normAutofit fontScale="85000" lnSpcReduction="10000"/>
          </a:bodyPr>
          <a:lstStyle/>
          <a:p>
            <a:r>
              <a:rPr lang="zh-CN" altLang="en-US" dirty="0"/>
              <a:t>以不同社交媒体渠道生成的内容为基础，实现不同社交媒体的用户分析，访问分析，互动分析等。同时，可以为情感和舆情监督提供丰富的资料。</a:t>
            </a:r>
          </a:p>
          <a:p>
            <a:r>
              <a:rPr lang="zh-CN" altLang="en-US" dirty="0"/>
              <a:t>用户分析：根据用户注册信息，登录平台的时间点和平时发表的内容等用户数据，分析用户个人画像和行为特征。</a:t>
            </a:r>
          </a:p>
          <a:p>
            <a:r>
              <a:rPr lang="zh-CN" altLang="en-US" dirty="0"/>
              <a:t>访问分析：通过用户平时访问的内容，分析用户的兴趣爱好，进而分析潜在的商业价值。</a:t>
            </a:r>
          </a:p>
          <a:p>
            <a:r>
              <a:rPr lang="zh-CN" altLang="en-US" dirty="0"/>
              <a:t>互动分析：根据互相关注对象的行为预测该对象未来的某些行为特征。</a:t>
            </a:r>
          </a:p>
          <a:p>
            <a:endParaRPr lang="zh-CN" altLang="en-US" dirty="0"/>
          </a:p>
        </p:txBody>
      </p:sp>
      <p:sp>
        <p:nvSpPr>
          <p:cNvPr id="4" name="日期占位符 3">
            <a:extLst>
              <a:ext uri="{FF2B5EF4-FFF2-40B4-BE49-F238E27FC236}">
                <a16:creationId xmlns:a16="http://schemas.microsoft.com/office/drawing/2014/main" id="{80EF65A3-41A7-45F4-B387-3F36A5CE10DB}"/>
              </a:ext>
            </a:extLst>
          </p:cNvPr>
          <p:cNvSpPr>
            <a:spLocks noGrp="1"/>
          </p:cNvSpPr>
          <p:nvPr>
            <p:ph type="dt" sz="half" idx="10"/>
          </p:nvPr>
        </p:nvSpPr>
        <p:spPr/>
        <p:txBody>
          <a:bodyPr/>
          <a:lstStyle/>
          <a:p>
            <a:fld id="{DA6CA8E8-767B-44CE-B5D3-68BEA57E6268}" type="datetime1">
              <a:rPr lang="zh-CN" altLang="en-US" smtClean="0"/>
              <a:t>2023/6/28</a:t>
            </a:fld>
            <a:endParaRPr lang="zh-CN" altLang="en-US"/>
          </a:p>
        </p:txBody>
      </p:sp>
      <p:sp>
        <p:nvSpPr>
          <p:cNvPr id="5" name="页脚占位符 4">
            <a:extLst>
              <a:ext uri="{FF2B5EF4-FFF2-40B4-BE49-F238E27FC236}">
                <a16:creationId xmlns:a16="http://schemas.microsoft.com/office/drawing/2014/main" id="{BE4B796B-0F96-4741-825E-C917260CD32E}"/>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28EC6701-60EE-4BE5-A150-C0083DCBEA7E}"/>
              </a:ext>
            </a:extLst>
          </p:cNvPr>
          <p:cNvSpPr>
            <a:spLocks noGrp="1"/>
          </p:cNvSpPr>
          <p:nvPr>
            <p:ph type="sldNum" sz="quarter" idx="12"/>
          </p:nvPr>
        </p:nvSpPr>
        <p:spPr/>
        <p:txBody>
          <a:bodyPr/>
          <a:lstStyle/>
          <a:p>
            <a:fld id="{363EFDB9-B238-4B86-B88C-C9728C420079}" type="slidenum">
              <a:rPr lang="zh-CN" altLang="en-US" smtClean="0"/>
              <a:t>15</a:t>
            </a:fld>
            <a:endParaRPr lang="zh-CN" altLang="en-US"/>
          </a:p>
        </p:txBody>
      </p:sp>
    </p:spTree>
    <p:extLst>
      <p:ext uri="{BB962C8B-B14F-4D97-AF65-F5344CB8AC3E}">
        <p14:creationId xmlns:p14="http://schemas.microsoft.com/office/powerpoint/2010/main" val="140231945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D1B49494-508F-4F10-A178-D502BC18E0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3003551"/>
            <a:ext cx="7837488" cy="317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70AA91FB-8894-48B3-88DB-94DA5D55A979}"/>
              </a:ext>
            </a:extLst>
          </p:cNvPr>
          <p:cNvSpPr>
            <a:spLocks noGrp="1"/>
          </p:cNvSpPr>
          <p:nvPr>
            <p:ph type="title"/>
          </p:nvPr>
        </p:nvSpPr>
        <p:spPr/>
        <p:txBody>
          <a:bodyPr/>
          <a:lstStyle/>
          <a:p>
            <a:r>
              <a:rPr lang="zh-CN" altLang="en-US" dirty="0"/>
              <a:t>数据分析应用场景 </a:t>
            </a:r>
            <a:r>
              <a:rPr lang="en-US" altLang="zh-CN" dirty="0"/>
              <a:t>- 4. </a:t>
            </a:r>
            <a:r>
              <a:rPr lang="zh-CN" altLang="en-US" dirty="0"/>
              <a:t>网络安全</a:t>
            </a:r>
          </a:p>
        </p:txBody>
      </p:sp>
      <p:sp>
        <p:nvSpPr>
          <p:cNvPr id="3" name="内容占位符 2">
            <a:extLst>
              <a:ext uri="{FF2B5EF4-FFF2-40B4-BE49-F238E27FC236}">
                <a16:creationId xmlns:a16="http://schemas.microsoft.com/office/drawing/2014/main" id="{CF167B28-557A-4C41-ADEA-A8907068713C}"/>
              </a:ext>
            </a:extLst>
          </p:cNvPr>
          <p:cNvSpPr>
            <a:spLocks noGrp="1"/>
          </p:cNvSpPr>
          <p:nvPr>
            <p:ph idx="1"/>
          </p:nvPr>
        </p:nvSpPr>
        <p:spPr/>
        <p:txBody>
          <a:bodyPr/>
          <a:lstStyle/>
          <a:p>
            <a:r>
              <a:rPr lang="zh-CN" altLang="en-US" dirty="0"/>
              <a:t>新型的病毒防御系统可使用数据分析技术，建立潜在攻击识别分析模型，监测大量网络活动数据和相应的访问行为，识别可能进行入侵的可疑模式，做到未雨绸缪。</a:t>
            </a:r>
          </a:p>
        </p:txBody>
      </p:sp>
      <p:sp>
        <p:nvSpPr>
          <p:cNvPr id="4" name="日期占位符 3">
            <a:extLst>
              <a:ext uri="{FF2B5EF4-FFF2-40B4-BE49-F238E27FC236}">
                <a16:creationId xmlns:a16="http://schemas.microsoft.com/office/drawing/2014/main" id="{85BC2F22-49D9-405C-A52E-4BE222DFBFE2}"/>
              </a:ext>
            </a:extLst>
          </p:cNvPr>
          <p:cNvSpPr>
            <a:spLocks noGrp="1"/>
          </p:cNvSpPr>
          <p:nvPr>
            <p:ph type="dt" sz="half" idx="10"/>
          </p:nvPr>
        </p:nvSpPr>
        <p:spPr/>
        <p:txBody>
          <a:bodyPr/>
          <a:lstStyle/>
          <a:p>
            <a:fld id="{0714BA55-D065-4608-A130-134CE70FF7E1}" type="datetime1">
              <a:rPr lang="zh-CN" altLang="en-US" smtClean="0"/>
              <a:t>2023/6/28</a:t>
            </a:fld>
            <a:endParaRPr lang="zh-CN" altLang="en-US" dirty="0"/>
          </a:p>
        </p:txBody>
      </p:sp>
      <p:sp>
        <p:nvSpPr>
          <p:cNvPr id="5" name="页脚占位符 4">
            <a:extLst>
              <a:ext uri="{FF2B5EF4-FFF2-40B4-BE49-F238E27FC236}">
                <a16:creationId xmlns:a16="http://schemas.microsoft.com/office/drawing/2014/main" id="{CBBEB7CF-574D-4CC8-B186-5CDB09566383}"/>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0859F733-D325-4B28-A2CB-4A74FAF8E298}"/>
              </a:ext>
            </a:extLst>
          </p:cNvPr>
          <p:cNvSpPr>
            <a:spLocks noGrp="1"/>
          </p:cNvSpPr>
          <p:nvPr>
            <p:ph type="sldNum" sz="quarter" idx="12"/>
          </p:nvPr>
        </p:nvSpPr>
        <p:spPr/>
        <p:txBody>
          <a:bodyPr/>
          <a:lstStyle/>
          <a:p>
            <a:fld id="{363EFDB9-B238-4B86-B88C-C9728C420079}" type="slidenum">
              <a:rPr lang="zh-CN" altLang="en-US" smtClean="0"/>
              <a:t>16</a:t>
            </a:fld>
            <a:endParaRPr lang="zh-CN" altLang="en-US"/>
          </a:p>
        </p:txBody>
      </p:sp>
    </p:spTree>
    <p:extLst>
      <p:ext uri="{BB962C8B-B14F-4D97-AF65-F5344CB8AC3E}">
        <p14:creationId xmlns:p14="http://schemas.microsoft.com/office/powerpoint/2010/main" val="34714082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3">
            <a:extLst>
              <a:ext uri="{FF2B5EF4-FFF2-40B4-BE49-F238E27FC236}">
                <a16:creationId xmlns:a16="http://schemas.microsoft.com/office/drawing/2014/main" id="{0F9BD2BF-9226-4F80-8770-BD3D7CDAE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11837" y="2883957"/>
            <a:ext cx="6380163" cy="3676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E47D7221-EF92-48D9-9AEF-8FE7F86D6F1D}"/>
              </a:ext>
            </a:extLst>
          </p:cNvPr>
          <p:cNvSpPr>
            <a:spLocks noGrp="1"/>
          </p:cNvSpPr>
          <p:nvPr>
            <p:ph type="title"/>
          </p:nvPr>
        </p:nvSpPr>
        <p:spPr/>
        <p:txBody>
          <a:bodyPr/>
          <a:lstStyle/>
          <a:p>
            <a:r>
              <a:rPr lang="zh-CN" altLang="en-US" dirty="0"/>
              <a:t>数据分析应用场景 </a:t>
            </a:r>
            <a:r>
              <a:rPr lang="en-US" altLang="zh-CN" dirty="0"/>
              <a:t>- 5. </a:t>
            </a:r>
            <a:r>
              <a:rPr lang="zh-CN" altLang="en-US" dirty="0"/>
              <a:t>设备管理</a:t>
            </a:r>
          </a:p>
        </p:txBody>
      </p:sp>
      <p:sp>
        <p:nvSpPr>
          <p:cNvPr id="3" name="内容占位符 2">
            <a:extLst>
              <a:ext uri="{FF2B5EF4-FFF2-40B4-BE49-F238E27FC236}">
                <a16:creationId xmlns:a16="http://schemas.microsoft.com/office/drawing/2014/main" id="{7A91186E-24EE-4D81-8789-8B6AC09CBEEA}"/>
              </a:ext>
            </a:extLst>
          </p:cNvPr>
          <p:cNvSpPr>
            <a:spLocks noGrp="1"/>
          </p:cNvSpPr>
          <p:nvPr>
            <p:ph idx="1"/>
          </p:nvPr>
        </p:nvSpPr>
        <p:spPr/>
        <p:txBody>
          <a:bodyPr/>
          <a:lstStyle/>
          <a:p>
            <a:r>
              <a:rPr lang="zh-CN" altLang="en-US" dirty="0"/>
              <a:t> 通过物联网技术收集和分析设备上的数据流，</a:t>
            </a:r>
            <a:endParaRPr lang="en-US" altLang="zh-CN" dirty="0"/>
          </a:p>
          <a:p>
            <a:pPr lvl="1"/>
            <a:r>
              <a:rPr lang="zh-CN" altLang="en-US" dirty="0"/>
              <a:t>包括连续用电、零部件温度、环境湿度和污染物颗粒等无数潜在特征，</a:t>
            </a:r>
            <a:endParaRPr lang="en-US" altLang="zh-CN" dirty="0"/>
          </a:p>
          <a:p>
            <a:pPr lvl="1"/>
            <a:r>
              <a:rPr lang="zh-CN" altLang="en-US" dirty="0"/>
              <a:t>建立设备管理模型，</a:t>
            </a:r>
            <a:endParaRPr lang="en-US" altLang="zh-CN" dirty="0"/>
          </a:p>
          <a:p>
            <a:pPr lvl="1"/>
            <a:r>
              <a:rPr lang="zh-CN" altLang="en-US" dirty="0"/>
              <a:t>从而预测设备故障，</a:t>
            </a:r>
            <a:endParaRPr lang="en-US" altLang="zh-CN" dirty="0"/>
          </a:p>
          <a:p>
            <a:pPr lvl="1"/>
            <a:r>
              <a:rPr lang="zh-CN" altLang="en-US" dirty="0"/>
              <a:t>合理安排预防性的维护，</a:t>
            </a:r>
            <a:endParaRPr lang="en-US" altLang="zh-CN" dirty="0"/>
          </a:p>
          <a:p>
            <a:pPr lvl="1"/>
            <a:r>
              <a:rPr lang="zh-CN" altLang="en-US" dirty="0"/>
              <a:t>以确保设备正常作业，</a:t>
            </a:r>
            <a:endParaRPr lang="en-US" altLang="zh-CN" dirty="0"/>
          </a:p>
          <a:p>
            <a:pPr lvl="1"/>
            <a:r>
              <a:rPr lang="zh-CN" altLang="en-US" dirty="0"/>
              <a:t>降低因设备故障带来的安全风险。</a:t>
            </a:r>
          </a:p>
        </p:txBody>
      </p:sp>
      <p:sp>
        <p:nvSpPr>
          <p:cNvPr id="4" name="日期占位符 3">
            <a:extLst>
              <a:ext uri="{FF2B5EF4-FFF2-40B4-BE49-F238E27FC236}">
                <a16:creationId xmlns:a16="http://schemas.microsoft.com/office/drawing/2014/main" id="{6631BC5B-7D41-4EBD-960A-DF5C6ACB05B9}"/>
              </a:ext>
            </a:extLst>
          </p:cNvPr>
          <p:cNvSpPr>
            <a:spLocks noGrp="1"/>
          </p:cNvSpPr>
          <p:nvPr>
            <p:ph type="dt" sz="half" idx="10"/>
          </p:nvPr>
        </p:nvSpPr>
        <p:spPr/>
        <p:txBody>
          <a:bodyPr/>
          <a:lstStyle/>
          <a:p>
            <a:fld id="{F5CE695E-DA5E-4C3E-9DD6-391752D7A3B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542C8EBB-16B2-453C-B280-287A114495ED}"/>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0029DD23-D440-4D3A-822C-16F84F9144C8}"/>
              </a:ext>
            </a:extLst>
          </p:cNvPr>
          <p:cNvSpPr>
            <a:spLocks noGrp="1"/>
          </p:cNvSpPr>
          <p:nvPr>
            <p:ph type="sldNum" sz="quarter" idx="12"/>
          </p:nvPr>
        </p:nvSpPr>
        <p:spPr/>
        <p:txBody>
          <a:bodyPr/>
          <a:lstStyle/>
          <a:p>
            <a:fld id="{363EFDB9-B238-4B86-B88C-C9728C420079}" type="slidenum">
              <a:rPr lang="zh-CN" altLang="en-US" smtClean="0"/>
              <a:t>17</a:t>
            </a:fld>
            <a:endParaRPr lang="zh-CN" altLang="en-US"/>
          </a:p>
        </p:txBody>
      </p:sp>
    </p:spTree>
    <p:extLst>
      <p:ext uri="{BB962C8B-B14F-4D97-AF65-F5344CB8AC3E}">
        <p14:creationId xmlns:p14="http://schemas.microsoft.com/office/powerpoint/2010/main" val="2584618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12639EA3-2ACF-4658-8677-68A1D24634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73976" y="2768600"/>
            <a:ext cx="4467225" cy="3543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29D1D951-0989-4FB1-8A68-7B6BEE29B122}"/>
              </a:ext>
            </a:extLst>
          </p:cNvPr>
          <p:cNvSpPr>
            <a:spLocks noGrp="1"/>
          </p:cNvSpPr>
          <p:nvPr>
            <p:ph type="title"/>
          </p:nvPr>
        </p:nvSpPr>
        <p:spPr/>
        <p:txBody>
          <a:bodyPr/>
          <a:lstStyle/>
          <a:p>
            <a:r>
              <a:rPr lang="zh-CN" altLang="en-US" dirty="0"/>
              <a:t>数据分析应用场景 </a:t>
            </a:r>
            <a:r>
              <a:rPr lang="en-US" altLang="zh-CN" dirty="0"/>
              <a:t>- 6. </a:t>
            </a:r>
            <a:r>
              <a:rPr lang="zh-CN" altLang="en-US" dirty="0"/>
              <a:t>交通物流分析</a:t>
            </a:r>
          </a:p>
        </p:txBody>
      </p:sp>
      <p:sp>
        <p:nvSpPr>
          <p:cNvPr id="3" name="内容占位符 2">
            <a:extLst>
              <a:ext uri="{FF2B5EF4-FFF2-40B4-BE49-F238E27FC236}">
                <a16:creationId xmlns:a16="http://schemas.microsoft.com/office/drawing/2014/main" id="{76FE7E7B-FD4E-44F5-A673-6E1C9169450E}"/>
              </a:ext>
            </a:extLst>
          </p:cNvPr>
          <p:cNvSpPr>
            <a:spLocks noGrp="1"/>
          </p:cNvSpPr>
          <p:nvPr>
            <p:ph idx="1"/>
          </p:nvPr>
        </p:nvSpPr>
        <p:spPr/>
        <p:txBody>
          <a:bodyPr/>
          <a:lstStyle/>
          <a:p>
            <a:r>
              <a:rPr lang="zh-CN" altLang="en-US" dirty="0"/>
              <a:t>物流是物品从供应地向接收地的实体流动。</a:t>
            </a:r>
            <a:endParaRPr lang="en-US" altLang="zh-CN" dirty="0"/>
          </a:p>
          <a:p>
            <a:pPr lvl="1"/>
            <a:r>
              <a:rPr lang="zh-CN" altLang="en-US" dirty="0"/>
              <a:t>通过业务系统和</a:t>
            </a:r>
            <a:r>
              <a:rPr lang="en-US" altLang="zh-CN" dirty="0"/>
              <a:t>GPS</a:t>
            </a:r>
            <a:r>
              <a:rPr lang="zh-CN" altLang="en-US" dirty="0"/>
              <a:t>定位系统获得数据，</a:t>
            </a:r>
            <a:endParaRPr lang="en-US" altLang="zh-CN" dirty="0"/>
          </a:p>
          <a:p>
            <a:pPr lvl="1"/>
            <a:r>
              <a:rPr lang="zh-CN" altLang="en-US" dirty="0"/>
              <a:t>对于客户使用数据构建交通状况预测分析模型，</a:t>
            </a:r>
            <a:endParaRPr lang="en-US" altLang="zh-CN" dirty="0"/>
          </a:p>
          <a:p>
            <a:pPr lvl="1"/>
            <a:r>
              <a:rPr lang="zh-CN" altLang="en-US" dirty="0"/>
              <a:t>有效预测实时路况、物流状况、车流量、客流量和货物吞吐量，</a:t>
            </a:r>
            <a:endParaRPr lang="en-US" altLang="zh-CN" dirty="0"/>
          </a:p>
          <a:p>
            <a:pPr lvl="1"/>
            <a:r>
              <a:rPr lang="zh-CN" altLang="en-US" dirty="0"/>
              <a:t>进而提前补货，制定库存管理策略。</a:t>
            </a:r>
          </a:p>
        </p:txBody>
      </p:sp>
      <p:sp>
        <p:nvSpPr>
          <p:cNvPr id="4" name="日期占位符 3">
            <a:extLst>
              <a:ext uri="{FF2B5EF4-FFF2-40B4-BE49-F238E27FC236}">
                <a16:creationId xmlns:a16="http://schemas.microsoft.com/office/drawing/2014/main" id="{C7AD0B65-3C3C-4706-A042-16F577557B82}"/>
              </a:ext>
            </a:extLst>
          </p:cNvPr>
          <p:cNvSpPr>
            <a:spLocks noGrp="1"/>
          </p:cNvSpPr>
          <p:nvPr>
            <p:ph type="dt" sz="half" idx="10"/>
          </p:nvPr>
        </p:nvSpPr>
        <p:spPr/>
        <p:txBody>
          <a:bodyPr/>
          <a:lstStyle/>
          <a:p>
            <a:fld id="{D8CB8825-A807-4929-808F-5F679058E4D8}" type="datetime1">
              <a:rPr lang="zh-CN" altLang="en-US" smtClean="0"/>
              <a:t>2023/6/28</a:t>
            </a:fld>
            <a:endParaRPr lang="zh-CN" altLang="en-US"/>
          </a:p>
        </p:txBody>
      </p:sp>
      <p:sp>
        <p:nvSpPr>
          <p:cNvPr id="5" name="页脚占位符 4">
            <a:extLst>
              <a:ext uri="{FF2B5EF4-FFF2-40B4-BE49-F238E27FC236}">
                <a16:creationId xmlns:a16="http://schemas.microsoft.com/office/drawing/2014/main" id="{E3C26F39-082D-41FB-9ED4-93C1D4F8AA17}"/>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719B53E8-649D-4DFC-A26C-510DF5CBA62E}"/>
              </a:ext>
            </a:extLst>
          </p:cNvPr>
          <p:cNvSpPr>
            <a:spLocks noGrp="1"/>
          </p:cNvSpPr>
          <p:nvPr>
            <p:ph type="sldNum" sz="quarter" idx="12"/>
          </p:nvPr>
        </p:nvSpPr>
        <p:spPr/>
        <p:txBody>
          <a:bodyPr/>
          <a:lstStyle/>
          <a:p>
            <a:fld id="{363EFDB9-B238-4B86-B88C-C9728C420079}" type="slidenum">
              <a:rPr lang="zh-CN" altLang="en-US" smtClean="0"/>
              <a:t>18</a:t>
            </a:fld>
            <a:endParaRPr lang="zh-CN" altLang="en-US"/>
          </a:p>
        </p:txBody>
      </p:sp>
    </p:spTree>
    <p:extLst>
      <p:ext uri="{BB962C8B-B14F-4D97-AF65-F5344CB8AC3E}">
        <p14:creationId xmlns:p14="http://schemas.microsoft.com/office/powerpoint/2010/main" val="38728182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a:extLst>
              <a:ext uri="{FF2B5EF4-FFF2-40B4-BE49-F238E27FC236}">
                <a16:creationId xmlns:a16="http://schemas.microsoft.com/office/drawing/2014/main" id="{682A2D50-E0AD-4FA7-A96A-5701FCEE2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9462" y="3722688"/>
            <a:ext cx="8093075" cy="2454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a:extLst>
              <a:ext uri="{FF2B5EF4-FFF2-40B4-BE49-F238E27FC236}">
                <a16:creationId xmlns:a16="http://schemas.microsoft.com/office/drawing/2014/main" id="{61B9FDA2-4F5E-426A-BDE8-9FC8B5786905}"/>
              </a:ext>
            </a:extLst>
          </p:cNvPr>
          <p:cNvSpPr>
            <a:spLocks noGrp="1"/>
          </p:cNvSpPr>
          <p:nvPr>
            <p:ph type="title"/>
          </p:nvPr>
        </p:nvSpPr>
        <p:spPr/>
        <p:txBody>
          <a:bodyPr/>
          <a:lstStyle/>
          <a:p>
            <a:r>
              <a:rPr lang="zh-CN" altLang="en-US" dirty="0"/>
              <a:t>数据分析应用场景 </a:t>
            </a:r>
            <a:r>
              <a:rPr lang="en-US" altLang="zh-CN" dirty="0"/>
              <a:t>- 7. </a:t>
            </a:r>
            <a:r>
              <a:rPr lang="zh-CN" altLang="en-US" dirty="0"/>
              <a:t>欺诈行为检测</a:t>
            </a:r>
          </a:p>
        </p:txBody>
      </p:sp>
      <p:sp>
        <p:nvSpPr>
          <p:cNvPr id="3" name="内容占位符 2">
            <a:extLst>
              <a:ext uri="{FF2B5EF4-FFF2-40B4-BE49-F238E27FC236}">
                <a16:creationId xmlns:a16="http://schemas.microsoft.com/office/drawing/2014/main" id="{559261E4-C125-4D95-97EE-2543EEA53CB7}"/>
              </a:ext>
            </a:extLst>
          </p:cNvPr>
          <p:cNvSpPr>
            <a:spLocks noGrp="1"/>
          </p:cNvSpPr>
          <p:nvPr>
            <p:ph idx="1"/>
          </p:nvPr>
        </p:nvSpPr>
        <p:spPr/>
        <p:txBody>
          <a:bodyPr/>
          <a:lstStyle/>
          <a:p>
            <a:r>
              <a:rPr lang="zh-CN" altLang="en-US" dirty="0"/>
              <a:t>身份信息泄露和盗用、欺诈行为和交易增多。</a:t>
            </a:r>
            <a:endParaRPr lang="en-US" altLang="zh-CN" dirty="0"/>
          </a:p>
          <a:p>
            <a:r>
              <a:rPr lang="zh-CN" altLang="en-US" dirty="0"/>
              <a:t>公安机关，各大金融机构，电信部门可利用用户基本信息，用户交易信息，用户通话短信信息等数据，识别可能发生的潜在欺诈交易。</a:t>
            </a:r>
          </a:p>
        </p:txBody>
      </p:sp>
      <p:sp>
        <p:nvSpPr>
          <p:cNvPr id="4" name="日期占位符 3">
            <a:extLst>
              <a:ext uri="{FF2B5EF4-FFF2-40B4-BE49-F238E27FC236}">
                <a16:creationId xmlns:a16="http://schemas.microsoft.com/office/drawing/2014/main" id="{57032505-4012-418A-B8C9-FB8B29E404BB}"/>
              </a:ext>
            </a:extLst>
          </p:cNvPr>
          <p:cNvSpPr>
            <a:spLocks noGrp="1"/>
          </p:cNvSpPr>
          <p:nvPr>
            <p:ph type="dt" sz="half" idx="10"/>
          </p:nvPr>
        </p:nvSpPr>
        <p:spPr/>
        <p:txBody>
          <a:bodyPr/>
          <a:lstStyle/>
          <a:p>
            <a:fld id="{47DA3FEA-49A0-4841-9555-F95E48D1B1E1}" type="datetime1">
              <a:rPr lang="zh-CN" altLang="en-US" smtClean="0"/>
              <a:t>2023/6/28</a:t>
            </a:fld>
            <a:endParaRPr lang="zh-CN" altLang="en-US"/>
          </a:p>
        </p:txBody>
      </p:sp>
      <p:sp>
        <p:nvSpPr>
          <p:cNvPr id="5" name="页脚占位符 4">
            <a:extLst>
              <a:ext uri="{FF2B5EF4-FFF2-40B4-BE49-F238E27FC236}">
                <a16:creationId xmlns:a16="http://schemas.microsoft.com/office/drawing/2014/main" id="{53331166-6773-4B57-A3AF-BBE5A756CAAE}"/>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86EE0975-5EDC-42B3-BE49-E81237A2B689}"/>
              </a:ext>
            </a:extLst>
          </p:cNvPr>
          <p:cNvSpPr>
            <a:spLocks noGrp="1"/>
          </p:cNvSpPr>
          <p:nvPr>
            <p:ph type="sldNum" sz="quarter" idx="12"/>
          </p:nvPr>
        </p:nvSpPr>
        <p:spPr/>
        <p:txBody>
          <a:bodyPr/>
          <a:lstStyle/>
          <a:p>
            <a:fld id="{363EFDB9-B238-4B86-B88C-C9728C420079}" type="slidenum">
              <a:rPr lang="zh-CN" altLang="en-US" smtClean="0"/>
              <a:t>19</a:t>
            </a:fld>
            <a:endParaRPr lang="zh-CN" altLang="en-US"/>
          </a:p>
        </p:txBody>
      </p:sp>
    </p:spTree>
    <p:extLst>
      <p:ext uri="{BB962C8B-B14F-4D97-AF65-F5344CB8AC3E}">
        <p14:creationId xmlns:p14="http://schemas.microsoft.com/office/powerpoint/2010/main" val="17595984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副标题 2"/>
          <p:cNvSpPr txBox="1">
            <a:spLocks/>
          </p:cNvSpPr>
          <p:nvPr/>
        </p:nvSpPr>
        <p:spPr>
          <a:xfrm>
            <a:off x="0" y="909620"/>
            <a:ext cx="7789617" cy="54000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r">
              <a:buNone/>
            </a:pPr>
            <a:r>
              <a:rPr lang="zh-CN" altLang="en-US" sz="2500" b="1" dirty="0">
                <a:solidFill>
                  <a:schemeClr val="tx1">
                    <a:lumMod val="75000"/>
                    <a:lumOff val="25000"/>
                  </a:schemeClr>
                </a:solidFill>
              </a:rPr>
              <a:t>核心项目介绍</a:t>
            </a:r>
            <a:r>
              <a:rPr lang="zh-CN" altLang="en-US" sz="2000" b="1" dirty="0">
                <a:solidFill>
                  <a:schemeClr val="tx1">
                    <a:lumMod val="75000"/>
                    <a:lumOff val="25000"/>
                  </a:schemeClr>
                </a:solidFill>
              </a:rPr>
              <a:t>：</a:t>
            </a:r>
            <a:r>
              <a:rPr lang="zh-CN" altLang="en-US" sz="2500" b="1" dirty="0">
                <a:solidFill>
                  <a:srgbClr val="70AD47"/>
                </a:solidFill>
              </a:rPr>
              <a:t>基于</a:t>
            </a:r>
            <a:r>
              <a:rPr lang="en-US" altLang="zh-CN" sz="2500" b="1" dirty="0">
                <a:solidFill>
                  <a:srgbClr val="70AD47"/>
                </a:solidFill>
              </a:rPr>
              <a:t>K-Means</a:t>
            </a:r>
            <a:r>
              <a:rPr lang="zh-CN" altLang="en-US" sz="2500" b="1" dirty="0">
                <a:solidFill>
                  <a:srgbClr val="70AD47"/>
                </a:solidFill>
              </a:rPr>
              <a:t>大数据客户价值分析</a:t>
            </a:r>
            <a:endParaRPr lang="zh-CN" altLang="en-US" sz="2000" b="1" dirty="0">
              <a:solidFill>
                <a:schemeClr val="accent2"/>
              </a:solidFill>
            </a:endParaRPr>
          </a:p>
        </p:txBody>
      </p:sp>
      <p:sp>
        <p:nvSpPr>
          <p:cNvPr id="6" name="矩形 5"/>
          <p:cNvSpPr/>
          <p:nvPr/>
        </p:nvSpPr>
        <p:spPr>
          <a:xfrm>
            <a:off x="551462" y="1575431"/>
            <a:ext cx="5726246" cy="1200329"/>
          </a:xfrm>
          <a:prstGeom prst="rect">
            <a:avLst/>
          </a:prstGeom>
        </p:spPr>
        <p:txBody>
          <a:bodyPr wrap="square">
            <a:spAutoFit/>
          </a:bodyPr>
          <a:lstStyle/>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实现：</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航空大数据客户价值分析，通过</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LRFMC</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数据模型的建立，数据抽取、数据清洗、数据规约、数据变化以及模型训练对客户价值进行分类分析并得出精准营销办法。</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矩形 6"/>
          <p:cNvSpPr/>
          <p:nvPr/>
        </p:nvSpPr>
        <p:spPr>
          <a:xfrm>
            <a:off x="551462" y="2859110"/>
            <a:ext cx="5508026" cy="830997"/>
          </a:xfrm>
          <a:prstGeom prst="rect">
            <a:avLst/>
          </a:prstGeom>
        </p:spPr>
        <p:txBody>
          <a:bodyPr wrap="square">
            <a:spAutoFit/>
          </a:bodyPr>
          <a:lstStyle/>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目标：</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掌握数据分析及数据挖掘的基本工作流程及核心技术，提升对数据处理及数据分析关键技术应用。</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矩形 7"/>
          <p:cNvSpPr/>
          <p:nvPr/>
        </p:nvSpPr>
        <p:spPr>
          <a:xfrm>
            <a:off x="551461" y="3876462"/>
            <a:ext cx="5937261" cy="461665"/>
          </a:xfrm>
          <a:prstGeom prst="rect">
            <a:avLst/>
          </a:prstGeom>
        </p:spPr>
        <p:txBody>
          <a:bodyPr wrap="square">
            <a:spAutoFit/>
          </a:bodyPr>
          <a:lstStyle/>
          <a:p>
            <a:pPr>
              <a:lnSpc>
                <a:spcPct val="150000"/>
              </a:lnSpc>
            </a:pPr>
            <a:r>
              <a:rPr lang="zh-CN" altLang="en-US" sz="1600" b="1" dirty="0">
                <a:solidFill>
                  <a:schemeClr val="tx1">
                    <a:lumMod val="65000"/>
                    <a:lumOff val="35000"/>
                  </a:schemeClr>
                </a:solidFill>
                <a:latin typeface="微软雅黑" panose="020B0503020204020204" pitchFamily="34" charset="-122"/>
                <a:ea typeface="微软雅黑" panose="020B0503020204020204" pitchFamily="34" charset="-122"/>
              </a:rPr>
              <a:t>技术：</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NumPy</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SciPy</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Pandas</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Scikit</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-Learn</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Matplotlib</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9589" y="4629989"/>
            <a:ext cx="2482791" cy="1288895"/>
          </a:xfrm>
          <a:prstGeom prst="rect">
            <a:avLst/>
          </a:prstGeom>
          <a:ln>
            <a:noFill/>
          </a:ln>
          <a:effectLst>
            <a:outerShdw blurRad="292100" dist="139700" dir="2700000" algn="tl" rotWithShape="0">
              <a:srgbClr val="333333">
                <a:alpha val="65000"/>
              </a:srgbClr>
            </a:outerShdw>
          </a:effectLst>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92808" y="4629989"/>
            <a:ext cx="2236438" cy="1288895"/>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77708" y="1611905"/>
            <a:ext cx="5463010" cy="3132028"/>
          </a:xfrm>
          <a:prstGeom prst="rect">
            <a:avLst/>
          </a:prstGeom>
        </p:spPr>
      </p:pic>
      <p:sp>
        <p:nvSpPr>
          <p:cNvPr id="11" name="副标题 2"/>
          <p:cNvSpPr txBox="1">
            <a:spLocks/>
          </p:cNvSpPr>
          <p:nvPr/>
        </p:nvSpPr>
        <p:spPr>
          <a:xfrm>
            <a:off x="9085943" y="194823"/>
            <a:ext cx="2728686" cy="38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altLang="zh-CN" sz="2000" b="1" dirty="0">
                <a:solidFill>
                  <a:schemeClr val="bg1">
                    <a:lumMod val="95000"/>
                  </a:schemeClr>
                </a:solidFill>
              </a:rPr>
              <a:t>M3</a:t>
            </a:r>
            <a:r>
              <a:rPr lang="zh-CN" altLang="en-US" sz="2000" b="1" dirty="0">
                <a:solidFill>
                  <a:schemeClr val="bg1">
                    <a:lumMod val="95000"/>
                  </a:schemeClr>
                </a:solidFill>
              </a:rPr>
              <a:t>模块说明</a:t>
            </a:r>
          </a:p>
        </p:txBody>
      </p:sp>
    </p:spTree>
    <p:extLst>
      <p:ext uri="{BB962C8B-B14F-4D97-AF65-F5344CB8AC3E}">
        <p14:creationId xmlns:p14="http://schemas.microsoft.com/office/powerpoint/2010/main" val="2696142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0CC81CE2-E072-49FC-AAEA-BB7014652F88}"/>
              </a:ext>
            </a:extLst>
          </p:cNvPr>
          <p:cNvSpPr>
            <a:spLocks noGrp="1"/>
          </p:cNvSpPr>
          <p:nvPr>
            <p:ph type="title"/>
          </p:nvPr>
        </p:nvSpPr>
        <p:spPr/>
        <p:txBody>
          <a:bodyPr/>
          <a:lstStyle/>
          <a:p>
            <a:r>
              <a:rPr lang="zh-CN" altLang="en-US" dirty="0"/>
              <a:t>熟悉</a:t>
            </a:r>
            <a:r>
              <a:rPr lang="en-US" altLang="zh-CN" dirty="0"/>
              <a:t> Python </a:t>
            </a:r>
            <a:r>
              <a:rPr lang="zh-CN" altLang="en-US" dirty="0"/>
              <a:t>数据分析工具</a:t>
            </a:r>
          </a:p>
        </p:txBody>
      </p:sp>
      <p:sp>
        <p:nvSpPr>
          <p:cNvPr id="8" name="文本占位符 7">
            <a:extLst>
              <a:ext uri="{FF2B5EF4-FFF2-40B4-BE49-F238E27FC236}">
                <a16:creationId xmlns:a16="http://schemas.microsoft.com/office/drawing/2014/main" id="{378368C7-0BA5-4D53-B86C-15B03C0D09C7}"/>
              </a:ext>
            </a:extLst>
          </p:cNvPr>
          <p:cNvSpPr>
            <a:spLocks noGrp="1"/>
          </p:cNvSpPr>
          <p:nvPr>
            <p:ph type="body" idx="1"/>
          </p:nvPr>
        </p:nvSpPr>
        <p:spPr/>
        <p:txBody>
          <a:bodyPr/>
          <a:lstStyle/>
          <a:p>
            <a:r>
              <a:rPr lang="en-US" altLang="zh-CN" dirty="0"/>
              <a:t>numpy\</a:t>
            </a:r>
            <a:r>
              <a:rPr lang="en-US" altLang="zh-CN" dirty="0" err="1"/>
              <a:t>scipy</a:t>
            </a:r>
            <a:r>
              <a:rPr lang="en-US" altLang="zh-CN" dirty="0"/>
              <a:t>\pandas\matplotlib</a:t>
            </a:r>
            <a:endParaRPr lang="zh-CN" altLang="en-US" dirty="0"/>
          </a:p>
        </p:txBody>
      </p:sp>
      <p:sp>
        <p:nvSpPr>
          <p:cNvPr id="4" name="日期占位符 3">
            <a:extLst>
              <a:ext uri="{FF2B5EF4-FFF2-40B4-BE49-F238E27FC236}">
                <a16:creationId xmlns:a16="http://schemas.microsoft.com/office/drawing/2014/main" id="{FA9796FC-E4D1-4955-9A2F-F244D015A223}"/>
              </a:ext>
            </a:extLst>
          </p:cNvPr>
          <p:cNvSpPr>
            <a:spLocks noGrp="1"/>
          </p:cNvSpPr>
          <p:nvPr>
            <p:ph type="dt" sz="half" idx="10"/>
          </p:nvPr>
        </p:nvSpPr>
        <p:spPr/>
        <p:txBody>
          <a:bodyPr/>
          <a:lstStyle/>
          <a:p>
            <a:fld id="{B6CC9173-21A6-44F4-8815-C05FA9764D4B}" type="datetime1">
              <a:rPr lang="zh-CN" altLang="en-US" smtClean="0"/>
              <a:t>2023/6/28</a:t>
            </a:fld>
            <a:endParaRPr lang="zh-CN" altLang="en-US"/>
          </a:p>
        </p:txBody>
      </p:sp>
      <p:sp>
        <p:nvSpPr>
          <p:cNvPr id="5" name="页脚占位符 4">
            <a:extLst>
              <a:ext uri="{FF2B5EF4-FFF2-40B4-BE49-F238E27FC236}">
                <a16:creationId xmlns:a16="http://schemas.microsoft.com/office/drawing/2014/main" id="{30932845-DCCA-42CD-AD3F-7C0ACA031F6D}"/>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C31D5B36-A3D6-4AA2-AD16-D39D5C02E122}"/>
              </a:ext>
            </a:extLst>
          </p:cNvPr>
          <p:cNvSpPr>
            <a:spLocks noGrp="1"/>
          </p:cNvSpPr>
          <p:nvPr>
            <p:ph type="sldNum" sz="quarter" idx="12"/>
          </p:nvPr>
        </p:nvSpPr>
        <p:spPr/>
        <p:txBody>
          <a:bodyPr/>
          <a:lstStyle/>
          <a:p>
            <a:fld id="{363EFDB9-B238-4B86-B88C-C9728C420079}" type="slidenum">
              <a:rPr lang="zh-CN" altLang="en-US" smtClean="0"/>
              <a:t>20</a:t>
            </a:fld>
            <a:endParaRPr lang="zh-CN" altLang="en-US"/>
          </a:p>
        </p:txBody>
      </p:sp>
    </p:spTree>
    <p:extLst>
      <p:ext uri="{BB962C8B-B14F-4D97-AF65-F5344CB8AC3E}">
        <p14:creationId xmlns:p14="http://schemas.microsoft.com/office/powerpoint/2010/main" val="161425695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45708F-BD46-4EEC-AE0D-821FC2060064}"/>
              </a:ext>
            </a:extLst>
          </p:cNvPr>
          <p:cNvSpPr>
            <a:spLocks noGrp="1"/>
          </p:cNvSpPr>
          <p:nvPr>
            <p:ph type="title"/>
          </p:nvPr>
        </p:nvSpPr>
        <p:spPr/>
        <p:txBody>
          <a:bodyPr/>
          <a:lstStyle/>
          <a:p>
            <a:r>
              <a:rPr lang="zh-CN" altLang="en-US" dirty="0"/>
              <a:t>介绍内容</a:t>
            </a:r>
          </a:p>
        </p:txBody>
      </p:sp>
      <p:sp>
        <p:nvSpPr>
          <p:cNvPr id="4" name="日期占位符 3">
            <a:extLst>
              <a:ext uri="{FF2B5EF4-FFF2-40B4-BE49-F238E27FC236}">
                <a16:creationId xmlns:a16="http://schemas.microsoft.com/office/drawing/2014/main" id="{A2B5C30E-7053-45FC-B50E-66C467EAEE45}"/>
              </a:ext>
            </a:extLst>
          </p:cNvPr>
          <p:cNvSpPr>
            <a:spLocks noGrp="1"/>
          </p:cNvSpPr>
          <p:nvPr>
            <p:ph type="dt" sz="half" idx="10"/>
          </p:nvPr>
        </p:nvSpPr>
        <p:spPr/>
        <p:txBody>
          <a:bodyPr/>
          <a:lstStyle/>
          <a:p>
            <a:fld id="{0E5141A0-74E0-4E07-9DBF-D4F1D206E319}" type="datetime1">
              <a:rPr lang="zh-CN" altLang="en-US" smtClean="0"/>
              <a:t>2023/6/28</a:t>
            </a:fld>
            <a:endParaRPr lang="zh-CN" altLang="en-US"/>
          </a:p>
        </p:txBody>
      </p:sp>
      <p:sp>
        <p:nvSpPr>
          <p:cNvPr id="5" name="页脚占位符 4">
            <a:extLst>
              <a:ext uri="{FF2B5EF4-FFF2-40B4-BE49-F238E27FC236}">
                <a16:creationId xmlns:a16="http://schemas.microsoft.com/office/drawing/2014/main" id="{1D7D8996-7E68-43DE-93E7-F2A3C481B452}"/>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FF089824-D22F-4E3B-84AE-F6F3A9CE6B67}"/>
              </a:ext>
            </a:extLst>
          </p:cNvPr>
          <p:cNvSpPr>
            <a:spLocks noGrp="1"/>
          </p:cNvSpPr>
          <p:nvPr>
            <p:ph type="sldNum" sz="quarter" idx="12"/>
          </p:nvPr>
        </p:nvSpPr>
        <p:spPr/>
        <p:txBody>
          <a:bodyPr/>
          <a:lstStyle/>
          <a:p>
            <a:fld id="{363EFDB9-B238-4B86-B88C-C9728C420079}" type="slidenum">
              <a:rPr lang="zh-CN" altLang="en-US" smtClean="0"/>
              <a:t>21</a:t>
            </a:fld>
            <a:endParaRPr lang="zh-CN" altLang="en-US"/>
          </a:p>
        </p:txBody>
      </p:sp>
      <p:grpSp>
        <p:nvGrpSpPr>
          <p:cNvPr id="17" name="组合 16">
            <a:extLst>
              <a:ext uri="{FF2B5EF4-FFF2-40B4-BE49-F238E27FC236}">
                <a16:creationId xmlns:a16="http://schemas.microsoft.com/office/drawing/2014/main" id="{EF5D2D7D-E899-4D27-95BF-A800500C15F1}"/>
              </a:ext>
            </a:extLst>
          </p:cNvPr>
          <p:cNvGrpSpPr/>
          <p:nvPr/>
        </p:nvGrpSpPr>
        <p:grpSpPr>
          <a:xfrm>
            <a:off x="2793206" y="1945481"/>
            <a:ext cx="6605588" cy="4111625"/>
            <a:chOff x="2266950" y="1347788"/>
            <a:chExt cx="6605588" cy="4111625"/>
          </a:xfrm>
        </p:grpSpPr>
        <p:cxnSp>
          <p:nvCxnSpPr>
            <p:cNvPr id="7" name="直接连接符 6">
              <a:extLst>
                <a:ext uri="{FF2B5EF4-FFF2-40B4-BE49-F238E27FC236}">
                  <a16:creationId xmlns:a16="http://schemas.microsoft.com/office/drawing/2014/main" id="{E5637633-B961-407E-BEC2-A07B24280AE0}"/>
                </a:ext>
              </a:extLst>
            </p:cNvPr>
            <p:cNvCxnSpPr>
              <a:cxnSpLocks/>
            </p:cNvCxnSpPr>
            <p:nvPr/>
          </p:nvCxnSpPr>
          <p:spPr>
            <a:xfrm>
              <a:off x="2882900" y="1347788"/>
              <a:ext cx="4763" cy="4111625"/>
            </a:xfrm>
            <a:prstGeom prst="line">
              <a:avLst/>
            </a:prstGeom>
          </p:spPr>
          <p:style>
            <a:lnRef idx="2">
              <a:schemeClr val="dk1"/>
            </a:lnRef>
            <a:fillRef idx="0">
              <a:schemeClr val="dk1"/>
            </a:fillRef>
            <a:effectRef idx="1">
              <a:schemeClr val="dk1"/>
            </a:effectRef>
            <a:fontRef idx="minor">
              <a:schemeClr val="tx1"/>
            </a:fontRef>
          </p:style>
        </p:cxnSp>
        <p:sp>
          <p:nvSpPr>
            <p:cNvPr id="8" name="Line 2">
              <a:extLst>
                <a:ext uri="{FF2B5EF4-FFF2-40B4-BE49-F238E27FC236}">
                  <a16:creationId xmlns:a16="http://schemas.microsoft.com/office/drawing/2014/main" id="{7C379EA6-3096-45E1-8C2D-8748C95FD901}"/>
                </a:ext>
              </a:extLst>
            </p:cNvPr>
            <p:cNvSpPr>
              <a:spLocks noChangeShapeType="1"/>
            </p:cNvSpPr>
            <p:nvPr/>
          </p:nvSpPr>
          <p:spPr bwMode="auto">
            <a:xfrm>
              <a:off x="2266950" y="2971800"/>
              <a:ext cx="6605588" cy="0"/>
            </a:xfrm>
            <a:prstGeom prst="line">
              <a:avLst/>
            </a:prstGeom>
          </p:spPr>
          <p:style>
            <a:lnRef idx="2">
              <a:schemeClr val="dk1"/>
            </a:lnRef>
            <a:fillRef idx="0">
              <a:schemeClr val="dk1"/>
            </a:fillRef>
            <a:effectRef idx="1">
              <a:schemeClr val="dk1"/>
            </a:effectRef>
            <a:fontRef idx="minor">
              <a:schemeClr val="tx1"/>
            </a:fontRef>
          </p:style>
          <p:txBody>
            <a:bodyPr/>
            <a:lstStyle/>
            <a:p>
              <a:pPr algn="ctr" eaLnBrk="1" fontAlgn="auto" hangingPunct="1">
                <a:spcBef>
                  <a:spcPts val="0"/>
                </a:spcBef>
                <a:spcAft>
                  <a:spcPts val="0"/>
                </a:spcAft>
                <a:defRPr/>
              </a:pPr>
              <a:endParaRPr lang="zh-CN" altLang="en-US" sz="1905" kern="0">
                <a:solidFill>
                  <a:sysClr val="windowText" lastClr="000000"/>
                </a:solidFill>
                <a:latin typeface="微软雅黑" pitchFamily="34" charset="-122"/>
                <a:ea typeface="微软雅黑" pitchFamily="34" charset="-122"/>
              </a:endParaRPr>
            </a:p>
          </p:txBody>
        </p:sp>
        <p:sp>
          <p:nvSpPr>
            <p:cNvPr id="9" name="AutoShape 17">
              <a:extLst>
                <a:ext uri="{FF2B5EF4-FFF2-40B4-BE49-F238E27FC236}">
                  <a16:creationId xmlns:a16="http://schemas.microsoft.com/office/drawing/2014/main" id="{AE643387-CA0E-4300-97C1-EE2CEE5F7E93}"/>
                </a:ext>
              </a:extLst>
            </p:cNvPr>
            <p:cNvSpPr>
              <a:spLocks noChangeArrowheads="1"/>
            </p:cNvSpPr>
            <p:nvPr/>
          </p:nvSpPr>
          <p:spPr bwMode="auto">
            <a:xfrm>
              <a:off x="3618065" y="3610337"/>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kern="0" dirty="0">
                  <a:solidFill>
                    <a:schemeClr val="bg1"/>
                  </a:solidFill>
                  <a:latin typeface="微软雅黑" pitchFamily="34" charset="-122"/>
                  <a:ea typeface="微软雅黑" pitchFamily="34" charset="-122"/>
                  <a:sym typeface="微软雅黑" pitchFamily="34" charset="-122"/>
                </a:rPr>
                <a:t>安装 </a:t>
              </a:r>
              <a:r>
                <a:rPr lang="en-US" altLang="zh-CN" sz="2200" kern="0" dirty="0">
                  <a:solidFill>
                    <a:schemeClr val="bg1"/>
                  </a:solidFill>
                  <a:latin typeface="微软雅黑" pitchFamily="34" charset="-122"/>
                  <a:ea typeface="微软雅黑" pitchFamily="34" charset="-122"/>
                  <a:sym typeface="微软雅黑" pitchFamily="34" charset="-122"/>
                </a:rPr>
                <a:t>Python </a:t>
              </a:r>
              <a:r>
                <a:rPr lang="zh-CN" altLang="en-US" sz="2200" kern="0" dirty="0">
                  <a:solidFill>
                    <a:schemeClr val="bg1"/>
                  </a:solidFill>
                  <a:latin typeface="微软雅黑" pitchFamily="34" charset="-122"/>
                  <a:ea typeface="微软雅黑" pitchFamily="34" charset="-122"/>
                  <a:sym typeface="微软雅黑" pitchFamily="34" charset="-122"/>
                </a:rPr>
                <a:t>的 </a:t>
              </a:r>
              <a:r>
                <a:rPr lang="en-US" altLang="zh-CN" sz="2200" kern="0" dirty="0">
                  <a:solidFill>
                    <a:schemeClr val="bg1"/>
                  </a:solidFill>
                  <a:latin typeface="微软雅黑" pitchFamily="34" charset="-122"/>
                  <a:ea typeface="微软雅黑" pitchFamily="34" charset="-122"/>
                  <a:sym typeface="微软雅黑" pitchFamily="34" charset="-122"/>
                </a:rPr>
                <a:t>Anaconda </a:t>
              </a:r>
              <a:r>
                <a:rPr lang="zh-CN" altLang="en-US" sz="2200" kern="0" dirty="0">
                  <a:solidFill>
                    <a:schemeClr val="bg1"/>
                  </a:solidFill>
                  <a:latin typeface="微软雅黑" pitchFamily="34" charset="-122"/>
                  <a:ea typeface="微软雅黑" pitchFamily="34" charset="-122"/>
                  <a:sym typeface="微软雅黑" pitchFamily="34" charset="-122"/>
                </a:rPr>
                <a:t>发行版</a:t>
              </a:r>
            </a:p>
          </p:txBody>
        </p:sp>
        <p:sp>
          <p:nvSpPr>
            <p:cNvPr id="10" name="AutoShape 17">
              <a:extLst>
                <a:ext uri="{FF2B5EF4-FFF2-40B4-BE49-F238E27FC236}">
                  <a16:creationId xmlns:a16="http://schemas.microsoft.com/office/drawing/2014/main" id="{DE3F88E8-42D7-44E4-993D-C40FFCFBC45A}"/>
                </a:ext>
              </a:extLst>
            </p:cNvPr>
            <p:cNvSpPr>
              <a:spLocks noChangeArrowheads="1"/>
            </p:cNvSpPr>
            <p:nvPr/>
          </p:nvSpPr>
          <p:spPr bwMode="auto">
            <a:xfrm>
              <a:off x="3618065" y="4624792"/>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kern="0" dirty="0">
                  <a:solidFill>
                    <a:schemeClr val="bg1"/>
                  </a:solidFill>
                  <a:latin typeface="微软雅黑" pitchFamily="34" charset="-122"/>
                  <a:ea typeface="微软雅黑" pitchFamily="34" charset="-122"/>
                </a:rPr>
                <a:t>掌握 </a:t>
              </a:r>
              <a:r>
                <a:rPr lang="en-US" altLang="zh-CN" sz="2200" kern="0" dirty="0" err="1">
                  <a:solidFill>
                    <a:schemeClr val="bg1"/>
                  </a:solidFill>
                  <a:latin typeface="微软雅黑" pitchFamily="34" charset="-122"/>
                  <a:ea typeface="微软雅黑" pitchFamily="34" charset="-122"/>
                </a:rPr>
                <a:t>Jupyter</a:t>
              </a:r>
              <a:r>
                <a:rPr lang="en-US" altLang="zh-CN" sz="2200" kern="0" dirty="0">
                  <a:solidFill>
                    <a:schemeClr val="bg1"/>
                  </a:solidFill>
                  <a:latin typeface="微软雅黑" pitchFamily="34" charset="-122"/>
                  <a:ea typeface="微软雅黑" pitchFamily="34" charset="-122"/>
                </a:rPr>
                <a:t> Notebook </a:t>
              </a:r>
              <a:r>
                <a:rPr lang="zh-CN" altLang="en-US" sz="2200" kern="0" dirty="0">
                  <a:solidFill>
                    <a:schemeClr val="bg1"/>
                  </a:solidFill>
                  <a:latin typeface="微软雅黑" pitchFamily="34" charset="-122"/>
                  <a:ea typeface="微软雅黑" pitchFamily="34" charset="-122"/>
                </a:rPr>
                <a:t>常用功能</a:t>
              </a:r>
            </a:p>
          </p:txBody>
        </p:sp>
        <p:sp>
          <p:nvSpPr>
            <p:cNvPr id="11" name="Oval 15">
              <a:extLst>
                <a:ext uri="{FF2B5EF4-FFF2-40B4-BE49-F238E27FC236}">
                  <a16:creationId xmlns:a16="http://schemas.microsoft.com/office/drawing/2014/main" id="{AE551B32-ADAE-4FD7-861C-89F739EF03FF}"/>
                </a:ext>
              </a:extLst>
            </p:cNvPr>
            <p:cNvSpPr>
              <a:spLocks noChangeArrowheads="1"/>
            </p:cNvSpPr>
            <p:nvPr/>
          </p:nvSpPr>
          <p:spPr bwMode="auto">
            <a:xfrm>
              <a:off x="2576481" y="3682337"/>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charset="0"/>
                  <a:ea typeface="宋体" pitchFamily="2" charset="-122"/>
                </a:defRPr>
              </a:lvl1pPr>
              <a:lvl2pPr marL="742950" indent="-285750">
                <a:defRPr sz="900">
                  <a:solidFill>
                    <a:srgbClr val="000000"/>
                  </a:solidFill>
                  <a:latin typeface="Arial" charset="0"/>
                  <a:ea typeface="宋体" pitchFamily="2" charset="-122"/>
                </a:defRPr>
              </a:lvl2pPr>
              <a:lvl3pPr marL="1143000" indent="-228600">
                <a:defRPr sz="900">
                  <a:solidFill>
                    <a:srgbClr val="000000"/>
                  </a:solidFill>
                  <a:latin typeface="Arial" charset="0"/>
                  <a:ea typeface="宋体" pitchFamily="2" charset="-122"/>
                </a:defRPr>
              </a:lvl3pPr>
              <a:lvl4pPr marL="1600200" indent="-228600">
                <a:defRPr sz="900">
                  <a:solidFill>
                    <a:srgbClr val="000000"/>
                  </a:solidFill>
                  <a:latin typeface="Arial" charset="0"/>
                  <a:ea typeface="宋体" pitchFamily="2" charset="-122"/>
                </a:defRPr>
              </a:lvl4pPr>
              <a:lvl5pPr marL="2057400" indent="-22860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itchFamily="34" charset="-122"/>
                  <a:ea typeface="微软雅黑" pitchFamily="34" charset="-122"/>
                </a:rPr>
                <a:t>3</a:t>
              </a:r>
            </a:p>
          </p:txBody>
        </p:sp>
        <p:sp>
          <p:nvSpPr>
            <p:cNvPr id="12" name="Oval 15">
              <a:extLst>
                <a:ext uri="{FF2B5EF4-FFF2-40B4-BE49-F238E27FC236}">
                  <a16:creationId xmlns:a16="http://schemas.microsoft.com/office/drawing/2014/main" id="{D8133BAB-E691-466B-9CCC-72C23A5404DF}"/>
                </a:ext>
              </a:extLst>
            </p:cNvPr>
            <p:cNvSpPr>
              <a:spLocks noChangeArrowheads="1"/>
            </p:cNvSpPr>
            <p:nvPr/>
          </p:nvSpPr>
          <p:spPr bwMode="auto">
            <a:xfrm>
              <a:off x="2576481" y="4704743"/>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charset="0"/>
                  <a:ea typeface="宋体" pitchFamily="2" charset="-122"/>
                </a:defRPr>
              </a:lvl1pPr>
              <a:lvl2pPr marL="742950" indent="-285750">
                <a:defRPr sz="900">
                  <a:solidFill>
                    <a:srgbClr val="000000"/>
                  </a:solidFill>
                  <a:latin typeface="Arial" charset="0"/>
                  <a:ea typeface="宋体" pitchFamily="2" charset="-122"/>
                </a:defRPr>
              </a:lvl2pPr>
              <a:lvl3pPr marL="1143000" indent="-228600">
                <a:defRPr sz="900">
                  <a:solidFill>
                    <a:srgbClr val="000000"/>
                  </a:solidFill>
                  <a:latin typeface="Arial" charset="0"/>
                  <a:ea typeface="宋体" pitchFamily="2" charset="-122"/>
                </a:defRPr>
              </a:lvl3pPr>
              <a:lvl4pPr marL="1600200" indent="-228600">
                <a:defRPr sz="900">
                  <a:solidFill>
                    <a:srgbClr val="000000"/>
                  </a:solidFill>
                  <a:latin typeface="Arial" charset="0"/>
                  <a:ea typeface="宋体" pitchFamily="2" charset="-122"/>
                </a:defRPr>
              </a:lvl4pPr>
              <a:lvl5pPr marL="2057400" indent="-22860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itchFamily="34" charset="-122"/>
                  <a:ea typeface="微软雅黑" pitchFamily="34" charset="-122"/>
                </a:rPr>
                <a:t>4</a:t>
              </a:r>
            </a:p>
          </p:txBody>
        </p:sp>
        <p:sp>
          <p:nvSpPr>
            <p:cNvPr id="13" name="Oval 15">
              <a:extLst>
                <a:ext uri="{FF2B5EF4-FFF2-40B4-BE49-F238E27FC236}">
                  <a16:creationId xmlns:a16="http://schemas.microsoft.com/office/drawing/2014/main" id="{18C30E00-B0D5-477A-B21E-39C7610EEEB6}"/>
                </a:ext>
              </a:extLst>
            </p:cNvPr>
            <p:cNvSpPr>
              <a:spLocks noChangeArrowheads="1"/>
            </p:cNvSpPr>
            <p:nvPr/>
          </p:nvSpPr>
          <p:spPr bwMode="auto">
            <a:xfrm>
              <a:off x="2576481" y="1651743"/>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charset="0"/>
                  <a:ea typeface="宋体" pitchFamily="2" charset="-122"/>
                </a:defRPr>
              </a:lvl1pPr>
              <a:lvl2pPr marL="742950" indent="-285750">
                <a:defRPr sz="900">
                  <a:solidFill>
                    <a:srgbClr val="000000"/>
                  </a:solidFill>
                  <a:latin typeface="Arial" charset="0"/>
                  <a:ea typeface="宋体" pitchFamily="2" charset="-122"/>
                </a:defRPr>
              </a:lvl2pPr>
              <a:lvl3pPr marL="1143000" indent="-228600">
                <a:defRPr sz="900">
                  <a:solidFill>
                    <a:srgbClr val="000000"/>
                  </a:solidFill>
                  <a:latin typeface="Arial" charset="0"/>
                  <a:ea typeface="宋体" pitchFamily="2" charset="-122"/>
                </a:defRPr>
              </a:lvl3pPr>
              <a:lvl4pPr marL="1600200" indent="-228600">
                <a:defRPr sz="900">
                  <a:solidFill>
                    <a:srgbClr val="000000"/>
                  </a:solidFill>
                  <a:latin typeface="Arial" charset="0"/>
                  <a:ea typeface="宋体" pitchFamily="2" charset="-122"/>
                </a:defRPr>
              </a:lvl4pPr>
              <a:lvl5pPr marL="2057400" indent="-22860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gn="ctr" eaLnBrk="1" fontAlgn="auto" hangingPunct="1">
                <a:spcBef>
                  <a:spcPts val="0"/>
                </a:spcBef>
                <a:spcAft>
                  <a:spcPts val="0"/>
                </a:spcAft>
                <a:defRPr/>
              </a:pPr>
              <a:r>
                <a:rPr lang="zh-CN" altLang="zh-CN" sz="2200" dirty="0">
                  <a:solidFill>
                    <a:schemeClr val="bg1"/>
                  </a:solidFill>
                  <a:latin typeface="微软雅黑" pitchFamily="34" charset="-122"/>
                  <a:ea typeface="微软雅黑" pitchFamily="34" charset="-122"/>
                </a:rPr>
                <a:t>1</a:t>
              </a:r>
              <a:endParaRPr lang="en-US" altLang="zh-CN" sz="2200" dirty="0">
                <a:solidFill>
                  <a:schemeClr val="bg1"/>
                </a:solidFill>
                <a:latin typeface="微软雅黑" pitchFamily="34" charset="-122"/>
                <a:ea typeface="微软雅黑" pitchFamily="34" charset="-122"/>
              </a:endParaRPr>
            </a:p>
          </p:txBody>
        </p:sp>
        <p:sp>
          <p:nvSpPr>
            <p:cNvPr id="14" name="AutoShape 17">
              <a:extLst>
                <a:ext uri="{FF2B5EF4-FFF2-40B4-BE49-F238E27FC236}">
                  <a16:creationId xmlns:a16="http://schemas.microsoft.com/office/drawing/2014/main" id="{63DECB64-8EC0-42CC-92C3-81C1FED9EB23}"/>
                </a:ext>
              </a:extLst>
            </p:cNvPr>
            <p:cNvSpPr>
              <a:spLocks noChangeArrowheads="1"/>
            </p:cNvSpPr>
            <p:nvPr/>
          </p:nvSpPr>
          <p:spPr bwMode="auto">
            <a:xfrm>
              <a:off x="3618065" y="2612017"/>
              <a:ext cx="4859850" cy="720000"/>
            </a:xfrm>
            <a:prstGeom prst="actionButtonBlank">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itchFamily="34" charset="-122"/>
                  <a:ea typeface="微软雅黑" pitchFamily="34" charset="-122"/>
                  <a:sym typeface="微软雅黑" pitchFamily="34" charset="-122"/>
                </a:rPr>
                <a:t>熟悉</a:t>
              </a:r>
              <a:r>
                <a:rPr lang="en-US" altLang="zh-CN" sz="2200" dirty="0">
                  <a:latin typeface="微软雅黑" pitchFamily="34" charset="-122"/>
                  <a:ea typeface="微软雅黑" pitchFamily="34" charset="-122"/>
                  <a:sym typeface="微软雅黑" pitchFamily="34" charset="-122"/>
                </a:rPr>
                <a:t>Python</a:t>
              </a:r>
              <a:r>
                <a:rPr lang="zh-CN" altLang="en-US" sz="2200" dirty="0">
                  <a:latin typeface="微软雅黑" pitchFamily="34" charset="-122"/>
                  <a:ea typeface="微软雅黑" pitchFamily="34" charset="-122"/>
                  <a:sym typeface="微软雅黑" pitchFamily="34" charset="-122"/>
                </a:rPr>
                <a:t>数据分析的工具</a:t>
              </a:r>
              <a:endParaRPr lang="zh-CN" altLang="en-US" sz="2200" dirty="0">
                <a:latin typeface="微软雅黑" pitchFamily="34" charset="-122"/>
                <a:ea typeface="微软雅黑" pitchFamily="34" charset="-122"/>
              </a:endParaRPr>
            </a:p>
          </p:txBody>
        </p:sp>
        <p:sp>
          <p:nvSpPr>
            <p:cNvPr id="15" name="AutoShape 17">
              <a:extLst>
                <a:ext uri="{FF2B5EF4-FFF2-40B4-BE49-F238E27FC236}">
                  <a16:creationId xmlns:a16="http://schemas.microsoft.com/office/drawing/2014/main" id="{6D3FBCED-D089-4A19-A57B-ADE50CD58A8E}"/>
                </a:ext>
              </a:extLst>
            </p:cNvPr>
            <p:cNvSpPr>
              <a:spLocks noChangeArrowheads="1"/>
            </p:cNvSpPr>
            <p:nvPr/>
          </p:nvSpPr>
          <p:spPr bwMode="auto">
            <a:xfrm>
              <a:off x="3618065" y="1579743"/>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olidFill>
                    <a:schemeClr val="bg1"/>
                  </a:solidFill>
                  <a:latin typeface="微软雅黑" pitchFamily="34" charset="-122"/>
                  <a:ea typeface="微软雅黑" pitchFamily="34" charset="-122"/>
                  <a:sym typeface="微软雅黑" pitchFamily="34" charset="-122"/>
                </a:rPr>
                <a:t>认识数据分析</a:t>
              </a:r>
              <a:endParaRPr lang="zh-CN" altLang="en-US" sz="2200" dirty="0">
                <a:solidFill>
                  <a:schemeClr val="bg1"/>
                </a:solidFill>
                <a:latin typeface="微软雅黑" pitchFamily="34" charset="-122"/>
                <a:ea typeface="微软雅黑" pitchFamily="34" charset="-122"/>
              </a:endParaRPr>
            </a:p>
          </p:txBody>
        </p:sp>
        <p:sp>
          <p:nvSpPr>
            <p:cNvPr id="16" name="Oval 15">
              <a:extLst>
                <a:ext uri="{FF2B5EF4-FFF2-40B4-BE49-F238E27FC236}">
                  <a16:creationId xmlns:a16="http://schemas.microsoft.com/office/drawing/2014/main" id="{DA46018C-E221-4346-9CBD-625A3397F585}"/>
                </a:ext>
              </a:extLst>
            </p:cNvPr>
            <p:cNvSpPr>
              <a:spLocks noChangeArrowheads="1"/>
            </p:cNvSpPr>
            <p:nvPr/>
          </p:nvSpPr>
          <p:spPr bwMode="auto">
            <a:xfrm>
              <a:off x="2576481" y="2684017"/>
              <a:ext cx="612000" cy="576000"/>
            </a:xfrm>
            <a:prstGeom prst="ellipse">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charset="0"/>
                  <a:ea typeface="宋体" pitchFamily="2" charset="-122"/>
                </a:defRPr>
              </a:lvl1pPr>
              <a:lvl2pPr marL="742950" indent="-285750">
                <a:defRPr sz="900">
                  <a:solidFill>
                    <a:srgbClr val="000000"/>
                  </a:solidFill>
                  <a:latin typeface="Arial" charset="0"/>
                  <a:ea typeface="宋体" pitchFamily="2" charset="-122"/>
                </a:defRPr>
              </a:lvl2pPr>
              <a:lvl3pPr marL="1143000" indent="-228600">
                <a:defRPr sz="900">
                  <a:solidFill>
                    <a:srgbClr val="000000"/>
                  </a:solidFill>
                  <a:latin typeface="Arial" charset="0"/>
                  <a:ea typeface="宋体" pitchFamily="2" charset="-122"/>
                </a:defRPr>
              </a:lvl3pPr>
              <a:lvl4pPr marL="1600200" indent="-228600">
                <a:defRPr sz="900">
                  <a:solidFill>
                    <a:srgbClr val="000000"/>
                  </a:solidFill>
                  <a:latin typeface="Arial" charset="0"/>
                  <a:ea typeface="宋体" pitchFamily="2" charset="-122"/>
                </a:defRPr>
              </a:lvl4pPr>
              <a:lvl5pPr marL="2057400" indent="-22860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gn="ctr" eaLnBrk="1" fontAlgn="auto" hangingPunct="1">
                <a:spcBef>
                  <a:spcPts val="0"/>
                </a:spcBef>
                <a:spcAft>
                  <a:spcPts val="0"/>
                </a:spcAft>
                <a:defRPr/>
              </a:pPr>
              <a:r>
                <a:rPr lang="en-US" altLang="zh-CN" sz="2200" dirty="0">
                  <a:solidFill>
                    <a:schemeClr val="bg1"/>
                  </a:solidFill>
                  <a:latin typeface="微软雅黑" pitchFamily="34" charset="-122"/>
                  <a:ea typeface="微软雅黑" pitchFamily="34" charset="-122"/>
                </a:rPr>
                <a:t>2</a:t>
              </a:r>
            </a:p>
          </p:txBody>
        </p:sp>
      </p:grpSp>
    </p:spTree>
    <p:extLst>
      <p:ext uri="{BB962C8B-B14F-4D97-AF65-F5344CB8AC3E}">
        <p14:creationId xmlns:p14="http://schemas.microsoft.com/office/powerpoint/2010/main" val="12019620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9506A0-2F7A-4561-85CD-2ADC40E63967}"/>
              </a:ext>
            </a:extLst>
          </p:cNvPr>
          <p:cNvSpPr>
            <a:spLocks noGrp="1"/>
          </p:cNvSpPr>
          <p:nvPr>
            <p:ph type="title"/>
          </p:nvPr>
        </p:nvSpPr>
        <p:spPr/>
        <p:txBody>
          <a:bodyPr/>
          <a:lstStyle/>
          <a:p>
            <a:r>
              <a:rPr lang="zh-CN" altLang="en-US" dirty="0"/>
              <a:t>数据分析常用工具</a:t>
            </a:r>
          </a:p>
        </p:txBody>
      </p:sp>
      <p:sp>
        <p:nvSpPr>
          <p:cNvPr id="3" name="内容占位符 2">
            <a:extLst>
              <a:ext uri="{FF2B5EF4-FFF2-40B4-BE49-F238E27FC236}">
                <a16:creationId xmlns:a16="http://schemas.microsoft.com/office/drawing/2014/main" id="{5EDAD2EF-9C80-4E61-9C09-A383051CA7A3}"/>
              </a:ext>
            </a:extLst>
          </p:cNvPr>
          <p:cNvSpPr>
            <a:spLocks noGrp="1"/>
          </p:cNvSpPr>
          <p:nvPr>
            <p:ph idx="1"/>
          </p:nvPr>
        </p:nvSpPr>
        <p:spPr>
          <a:xfrm>
            <a:off x="838200" y="1354137"/>
            <a:ext cx="10515600" cy="4351338"/>
          </a:xfrm>
        </p:spPr>
        <p:txBody>
          <a:bodyPr/>
          <a:lstStyle/>
          <a:p>
            <a:r>
              <a:rPr lang="zh-CN" altLang="en-US" dirty="0"/>
              <a:t>目前主流的数据分析语言有</a:t>
            </a:r>
            <a:r>
              <a:rPr lang="en-US" altLang="zh-CN" dirty="0"/>
              <a:t>R</a:t>
            </a:r>
            <a:r>
              <a:rPr lang="zh-CN" altLang="en-US" dirty="0"/>
              <a:t>，</a:t>
            </a:r>
            <a:r>
              <a:rPr lang="en-US" altLang="zh-CN" dirty="0"/>
              <a:t>Python</a:t>
            </a:r>
            <a:r>
              <a:rPr lang="zh-CN" altLang="en-US" dirty="0"/>
              <a:t>，</a:t>
            </a:r>
            <a:r>
              <a:rPr lang="en-US" altLang="zh-CN" dirty="0"/>
              <a:t>MATLAB</a:t>
            </a:r>
            <a:r>
              <a:rPr lang="zh-CN" altLang="en-US" dirty="0"/>
              <a:t>三种程序语言。</a:t>
            </a:r>
          </a:p>
          <a:p>
            <a:endParaRPr lang="zh-CN" altLang="en-US" dirty="0"/>
          </a:p>
        </p:txBody>
      </p:sp>
      <p:sp>
        <p:nvSpPr>
          <p:cNvPr id="4" name="日期占位符 3">
            <a:extLst>
              <a:ext uri="{FF2B5EF4-FFF2-40B4-BE49-F238E27FC236}">
                <a16:creationId xmlns:a16="http://schemas.microsoft.com/office/drawing/2014/main" id="{E8543092-68DA-47A6-83CF-89FF0AEEC7FC}"/>
              </a:ext>
            </a:extLst>
          </p:cNvPr>
          <p:cNvSpPr>
            <a:spLocks noGrp="1"/>
          </p:cNvSpPr>
          <p:nvPr>
            <p:ph type="dt" sz="half" idx="10"/>
          </p:nvPr>
        </p:nvSpPr>
        <p:spPr/>
        <p:txBody>
          <a:bodyPr/>
          <a:lstStyle/>
          <a:p>
            <a:fld id="{7E166CC6-0375-4A22-B874-164DB882D597}" type="datetime1">
              <a:rPr lang="zh-CN" altLang="en-US" smtClean="0"/>
              <a:t>2023/6/28</a:t>
            </a:fld>
            <a:endParaRPr lang="zh-CN" altLang="en-US"/>
          </a:p>
        </p:txBody>
      </p:sp>
      <p:sp>
        <p:nvSpPr>
          <p:cNvPr id="5" name="页脚占位符 4">
            <a:extLst>
              <a:ext uri="{FF2B5EF4-FFF2-40B4-BE49-F238E27FC236}">
                <a16:creationId xmlns:a16="http://schemas.microsoft.com/office/drawing/2014/main" id="{FFBE7BF5-B74B-4E0A-86B4-5B9ACCFFF0BA}"/>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04DBAEB9-6CC1-44D4-9E61-D3970F75B4D8}"/>
              </a:ext>
            </a:extLst>
          </p:cNvPr>
          <p:cNvSpPr>
            <a:spLocks noGrp="1"/>
          </p:cNvSpPr>
          <p:nvPr>
            <p:ph type="sldNum" sz="quarter" idx="12"/>
          </p:nvPr>
        </p:nvSpPr>
        <p:spPr/>
        <p:txBody>
          <a:bodyPr/>
          <a:lstStyle/>
          <a:p>
            <a:fld id="{363EFDB9-B238-4B86-B88C-C9728C420079}" type="slidenum">
              <a:rPr lang="zh-CN" altLang="en-US" smtClean="0"/>
              <a:t>22</a:t>
            </a:fld>
            <a:endParaRPr lang="zh-CN" altLang="en-US"/>
          </a:p>
        </p:txBody>
      </p:sp>
      <p:graphicFrame>
        <p:nvGraphicFramePr>
          <p:cNvPr id="7" name="内容占位符 7">
            <a:extLst>
              <a:ext uri="{FF2B5EF4-FFF2-40B4-BE49-F238E27FC236}">
                <a16:creationId xmlns:a16="http://schemas.microsoft.com/office/drawing/2014/main" id="{69C0F4C9-7EB9-44A3-98CF-C6F9B7735204}"/>
              </a:ext>
            </a:extLst>
          </p:cNvPr>
          <p:cNvGraphicFramePr>
            <a:graphicFrameLocks/>
          </p:cNvGraphicFramePr>
          <p:nvPr>
            <p:extLst>
              <p:ext uri="{D42A27DB-BD31-4B8C-83A1-F6EECF244321}">
                <p14:modId xmlns:p14="http://schemas.microsoft.com/office/powerpoint/2010/main" val="2518636587"/>
              </p:ext>
            </p:extLst>
          </p:nvPr>
        </p:nvGraphicFramePr>
        <p:xfrm>
          <a:off x="647129" y="2004211"/>
          <a:ext cx="10706671" cy="4197349"/>
        </p:xfrm>
        <a:graphic>
          <a:graphicData uri="http://schemas.openxmlformats.org/drawingml/2006/table">
            <a:tbl>
              <a:tblPr firstRow="1" firstCol="1" bandRow="1">
                <a:tableStyleId>{5C22544A-7EE6-4342-B048-85BDC9FD1C3A}</a:tableStyleId>
              </a:tblPr>
              <a:tblGrid>
                <a:gridCol w="2023106">
                  <a:extLst>
                    <a:ext uri="{9D8B030D-6E8A-4147-A177-3AD203B41FA5}">
                      <a16:colId xmlns:a16="http://schemas.microsoft.com/office/drawing/2014/main" val="20000"/>
                    </a:ext>
                  </a:extLst>
                </a:gridCol>
                <a:gridCol w="2951707">
                  <a:extLst>
                    <a:ext uri="{9D8B030D-6E8A-4147-A177-3AD203B41FA5}">
                      <a16:colId xmlns:a16="http://schemas.microsoft.com/office/drawing/2014/main" val="20001"/>
                    </a:ext>
                  </a:extLst>
                </a:gridCol>
                <a:gridCol w="3219477">
                  <a:extLst>
                    <a:ext uri="{9D8B030D-6E8A-4147-A177-3AD203B41FA5}">
                      <a16:colId xmlns:a16="http://schemas.microsoft.com/office/drawing/2014/main" val="20002"/>
                    </a:ext>
                  </a:extLst>
                </a:gridCol>
                <a:gridCol w="2512381">
                  <a:extLst>
                    <a:ext uri="{9D8B030D-6E8A-4147-A177-3AD203B41FA5}">
                      <a16:colId xmlns:a16="http://schemas.microsoft.com/office/drawing/2014/main" val="20003"/>
                    </a:ext>
                  </a:extLst>
                </a:gridCol>
              </a:tblGrid>
              <a:tr h="432048">
                <a:tc>
                  <a:txBody>
                    <a:bodyPr/>
                    <a:lstStyle/>
                    <a:p>
                      <a:pPr indent="0" algn="just">
                        <a:spcAft>
                          <a:spcPts val="0"/>
                        </a:spcAft>
                      </a:pPr>
                      <a:r>
                        <a:rPr lang="en-US" sz="1800" kern="100" dirty="0">
                          <a:effectLst/>
                          <a:latin typeface="Times New Roman" pitchFamily="18" charset="0"/>
                          <a:ea typeface="微软雅黑" pitchFamily="34" charset="-122"/>
                          <a:cs typeface="Times New Roman" pitchFamily="18" charset="0"/>
                        </a:rPr>
                        <a:t> </a:t>
                      </a:r>
                      <a:endParaRPr lang="zh-CN" sz="1800" kern="100" dirty="0">
                        <a:effectLst/>
                        <a:latin typeface="Times New Roman" pitchFamily="18" charset="0"/>
                        <a:ea typeface="微软雅黑" pitchFamily="34" charset="-122"/>
                        <a:cs typeface="Times New Roman" pitchFamily="18" charset="0"/>
                      </a:endParaRPr>
                    </a:p>
                  </a:txBody>
                  <a:tcPr marL="68578" marR="68578" marT="0" marB="0" anchor="ctr"/>
                </a:tc>
                <a:tc>
                  <a:txBody>
                    <a:bodyPr/>
                    <a:lstStyle/>
                    <a:p>
                      <a:pPr indent="0" algn="ctr">
                        <a:spcAft>
                          <a:spcPts val="0"/>
                        </a:spcAft>
                      </a:pPr>
                      <a:r>
                        <a:rPr lang="en-US" sz="1800" kern="100" dirty="0">
                          <a:effectLst/>
                          <a:latin typeface="Times New Roman" pitchFamily="18" charset="0"/>
                          <a:ea typeface="微软雅黑" pitchFamily="34" charset="-122"/>
                          <a:cs typeface="Times New Roman" pitchFamily="18" charset="0"/>
                        </a:rPr>
                        <a:t>R</a:t>
                      </a:r>
                      <a:endParaRPr lang="zh-CN" sz="1800" kern="100" dirty="0">
                        <a:effectLst/>
                        <a:latin typeface="Times New Roman" pitchFamily="18" charset="0"/>
                        <a:ea typeface="微软雅黑" pitchFamily="34" charset="-122"/>
                        <a:cs typeface="Times New Roman" pitchFamily="18" charset="0"/>
                      </a:endParaRPr>
                    </a:p>
                  </a:txBody>
                  <a:tcPr marL="68578" marR="68578" marT="0" marB="0" anchor="ctr"/>
                </a:tc>
                <a:tc>
                  <a:txBody>
                    <a:bodyPr/>
                    <a:lstStyle/>
                    <a:p>
                      <a:pPr indent="0" algn="ctr">
                        <a:spcAft>
                          <a:spcPts val="0"/>
                        </a:spcAft>
                      </a:pPr>
                      <a:r>
                        <a:rPr lang="en-US" sz="1800" kern="100" dirty="0">
                          <a:effectLst/>
                          <a:latin typeface="Times New Roman" pitchFamily="18" charset="0"/>
                          <a:ea typeface="微软雅黑" pitchFamily="34" charset="-122"/>
                          <a:cs typeface="Times New Roman" pitchFamily="18" charset="0"/>
                        </a:rPr>
                        <a:t>Python</a:t>
                      </a:r>
                      <a:endParaRPr lang="zh-CN" sz="1800" kern="100" dirty="0">
                        <a:effectLst/>
                        <a:latin typeface="Times New Roman" pitchFamily="18" charset="0"/>
                        <a:ea typeface="微软雅黑" pitchFamily="34" charset="-122"/>
                        <a:cs typeface="Times New Roman" pitchFamily="18" charset="0"/>
                      </a:endParaRPr>
                    </a:p>
                  </a:txBody>
                  <a:tcPr marL="68578" marR="68578" marT="0" marB="0" anchor="ctr"/>
                </a:tc>
                <a:tc>
                  <a:txBody>
                    <a:bodyPr/>
                    <a:lstStyle/>
                    <a:p>
                      <a:pPr indent="0" algn="ctr">
                        <a:spcAft>
                          <a:spcPts val="0"/>
                        </a:spcAft>
                      </a:pPr>
                      <a:r>
                        <a:rPr lang="en-US" sz="1800" kern="100" dirty="0">
                          <a:effectLst/>
                          <a:latin typeface="Times New Roman" pitchFamily="18" charset="0"/>
                          <a:ea typeface="微软雅黑" pitchFamily="34" charset="-122"/>
                          <a:cs typeface="Times New Roman" pitchFamily="18" charset="0"/>
                        </a:rPr>
                        <a:t>MATLAB</a:t>
                      </a:r>
                      <a:endParaRPr lang="zh-CN" sz="1800" kern="100">
                        <a:effectLst/>
                        <a:latin typeface="Times New Roman" pitchFamily="18" charset="0"/>
                        <a:ea typeface="微软雅黑" pitchFamily="34" charset="-122"/>
                        <a:cs typeface="Times New Roman" pitchFamily="18" charset="0"/>
                      </a:endParaRPr>
                    </a:p>
                  </a:txBody>
                  <a:tcPr marL="68578" marR="68578" marT="0" marB="0" anchor="ctr"/>
                </a:tc>
                <a:extLst>
                  <a:ext uri="{0D108BD9-81ED-4DB2-BD59-A6C34878D82A}">
                    <a16:rowId xmlns:a16="http://schemas.microsoft.com/office/drawing/2014/main" val="10000"/>
                  </a:ext>
                </a:extLst>
              </a:tr>
              <a:tr h="432048">
                <a:tc>
                  <a:txBody>
                    <a:bodyPr/>
                    <a:lstStyle/>
                    <a:p>
                      <a:pPr indent="0" algn="just">
                        <a:spcAft>
                          <a:spcPts val="0"/>
                        </a:spcAft>
                      </a:pPr>
                      <a:r>
                        <a:rPr lang="zh-CN" sz="1800" kern="100" dirty="0">
                          <a:effectLst/>
                          <a:latin typeface="Times New Roman" pitchFamily="18" charset="0"/>
                          <a:ea typeface="微软雅黑" pitchFamily="34" charset="-122"/>
                          <a:cs typeface="Times New Roman" pitchFamily="18" charset="0"/>
                        </a:rPr>
                        <a:t>语言学习难易程度</a:t>
                      </a:r>
                    </a:p>
                  </a:txBody>
                  <a:tcPr marL="68578" marR="68578" marT="0" marB="0" anchor="ctr"/>
                </a:tc>
                <a:tc>
                  <a:txBody>
                    <a:bodyPr/>
                    <a:lstStyle/>
                    <a:p>
                      <a:pPr indent="0" algn="just">
                        <a:spcAft>
                          <a:spcPts val="0"/>
                        </a:spcAft>
                      </a:pPr>
                      <a:r>
                        <a:rPr lang="zh-CN" sz="1800" kern="100" dirty="0">
                          <a:effectLst/>
                          <a:latin typeface="Times New Roman" pitchFamily="18" charset="0"/>
                          <a:ea typeface="微软雅黑" pitchFamily="34" charset="-122"/>
                          <a:cs typeface="Times New Roman" pitchFamily="18" charset="0"/>
                        </a:rPr>
                        <a:t>入门难度低</a:t>
                      </a:r>
                    </a:p>
                  </a:txBody>
                  <a:tcPr marL="68578" marR="68578" marT="0" marB="0" anchor="ctr"/>
                </a:tc>
                <a:tc>
                  <a:txBody>
                    <a:bodyPr/>
                    <a:lstStyle/>
                    <a:p>
                      <a:pPr indent="0" algn="just">
                        <a:spcAft>
                          <a:spcPts val="0"/>
                        </a:spcAft>
                      </a:pPr>
                      <a:r>
                        <a:rPr lang="zh-CN" sz="1800" kern="100">
                          <a:effectLst/>
                          <a:latin typeface="Times New Roman" pitchFamily="18" charset="0"/>
                          <a:ea typeface="微软雅黑" pitchFamily="34" charset="-122"/>
                          <a:cs typeface="Times New Roman" pitchFamily="18" charset="0"/>
                        </a:rPr>
                        <a:t>入门难度一般</a:t>
                      </a:r>
                    </a:p>
                  </a:txBody>
                  <a:tcPr marL="68578" marR="68578" marT="0" marB="0" anchor="ctr"/>
                </a:tc>
                <a:tc>
                  <a:txBody>
                    <a:bodyPr/>
                    <a:lstStyle/>
                    <a:p>
                      <a:pPr indent="0" algn="just">
                        <a:spcAft>
                          <a:spcPts val="0"/>
                        </a:spcAft>
                      </a:pPr>
                      <a:r>
                        <a:rPr lang="zh-CN" sz="1800" kern="100">
                          <a:effectLst/>
                          <a:latin typeface="Times New Roman" pitchFamily="18" charset="0"/>
                          <a:ea typeface="微软雅黑" pitchFamily="34" charset="-122"/>
                          <a:cs typeface="Times New Roman" pitchFamily="18" charset="0"/>
                        </a:rPr>
                        <a:t>入门难度一般</a:t>
                      </a:r>
                    </a:p>
                  </a:txBody>
                  <a:tcPr marL="68578" marR="68578" marT="0" marB="0" anchor="ctr"/>
                </a:tc>
                <a:extLst>
                  <a:ext uri="{0D108BD9-81ED-4DB2-BD59-A6C34878D82A}">
                    <a16:rowId xmlns:a16="http://schemas.microsoft.com/office/drawing/2014/main" val="10001"/>
                  </a:ext>
                </a:extLst>
              </a:tr>
              <a:tr h="1371754">
                <a:tc>
                  <a:txBody>
                    <a:bodyPr/>
                    <a:lstStyle/>
                    <a:p>
                      <a:pPr indent="0" algn="just">
                        <a:spcAft>
                          <a:spcPts val="0"/>
                        </a:spcAft>
                      </a:pPr>
                      <a:r>
                        <a:rPr lang="zh-CN" sz="1800" kern="100" dirty="0">
                          <a:effectLst/>
                          <a:latin typeface="Times New Roman" pitchFamily="18" charset="0"/>
                          <a:ea typeface="微软雅黑" pitchFamily="34" charset="-122"/>
                          <a:cs typeface="Times New Roman" pitchFamily="18" charset="0"/>
                        </a:rPr>
                        <a:t>使用场景</a:t>
                      </a:r>
                    </a:p>
                  </a:txBody>
                  <a:tcPr marL="68578" marR="68578" marT="0" marB="0" anchor="ctr"/>
                </a:tc>
                <a:tc>
                  <a:txBody>
                    <a:bodyPr/>
                    <a:lstStyle/>
                    <a:p>
                      <a:pPr indent="0" algn="just">
                        <a:spcAft>
                          <a:spcPts val="0"/>
                        </a:spcAft>
                      </a:pPr>
                      <a:r>
                        <a:rPr lang="zh-CN" sz="1800" kern="100" dirty="0">
                          <a:effectLst/>
                          <a:latin typeface="Times New Roman" pitchFamily="18" charset="0"/>
                          <a:ea typeface="微软雅黑" pitchFamily="34" charset="-122"/>
                          <a:cs typeface="Times New Roman" pitchFamily="18" charset="0"/>
                        </a:rPr>
                        <a:t>数据分析，数据挖掘，机器学习，数据可视化等。</a:t>
                      </a:r>
                    </a:p>
                  </a:txBody>
                  <a:tcPr marL="68578" marR="68578" marT="0" marB="0" anchor="ctr"/>
                </a:tc>
                <a:tc>
                  <a:txBody>
                    <a:bodyPr/>
                    <a:lstStyle/>
                    <a:p>
                      <a:pPr indent="0" algn="just">
                        <a:spcAft>
                          <a:spcPts val="0"/>
                        </a:spcAft>
                      </a:pPr>
                      <a:r>
                        <a:rPr lang="zh-CN" sz="1800" kern="100" dirty="0">
                          <a:effectLst/>
                          <a:latin typeface="Times New Roman" pitchFamily="18" charset="0"/>
                          <a:ea typeface="微软雅黑" pitchFamily="34" charset="-122"/>
                          <a:cs typeface="Times New Roman" pitchFamily="18" charset="0"/>
                        </a:rPr>
                        <a:t>数据分析，机器学习，矩阵运算，科学数据可视化，数字图像处理，</a:t>
                      </a:r>
                      <a:r>
                        <a:rPr lang="en-US" sz="1800" kern="100" dirty="0">
                          <a:effectLst/>
                          <a:latin typeface="Times New Roman" pitchFamily="18" charset="0"/>
                          <a:ea typeface="微软雅黑" pitchFamily="34" charset="-122"/>
                          <a:cs typeface="Times New Roman" pitchFamily="18" charset="0"/>
                        </a:rPr>
                        <a:t>web</a:t>
                      </a:r>
                      <a:r>
                        <a:rPr lang="zh-CN" sz="1800" kern="100" dirty="0">
                          <a:effectLst/>
                          <a:latin typeface="Times New Roman" pitchFamily="18" charset="0"/>
                          <a:ea typeface="微软雅黑" pitchFamily="34" charset="-122"/>
                          <a:cs typeface="Times New Roman" pitchFamily="18" charset="0"/>
                        </a:rPr>
                        <a:t>应用，网络爬虫，系统运维等。</a:t>
                      </a:r>
                    </a:p>
                  </a:txBody>
                  <a:tcPr marL="68578" marR="68578" marT="0" marB="0" anchor="ctr"/>
                </a:tc>
                <a:tc>
                  <a:txBody>
                    <a:bodyPr/>
                    <a:lstStyle/>
                    <a:p>
                      <a:pPr indent="0" algn="just">
                        <a:spcAft>
                          <a:spcPts val="0"/>
                        </a:spcAft>
                      </a:pPr>
                      <a:r>
                        <a:rPr lang="zh-CN" sz="1800" kern="100" dirty="0">
                          <a:effectLst/>
                          <a:latin typeface="Times New Roman" pitchFamily="18" charset="0"/>
                          <a:ea typeface="微软雅黑" pitchFamily="34" charset="-122"/>
                          <a:cs typeface="Times New Roman" pitchFamily="18" charset="0"/>
                        </a:rPr>
                        <a:t>矩阵计算，数值分析，科学数据可视化，机器学习，符号计算，数字图像处理，数字信号处理，仿真模拟等。</a:t>
                      </a:r>
                    </a:p>
                  </a:txBody>
                  <a:tcPr marL="68578" marR="68578" marT="0" marB="0" anchor="ctr"/>
                </a:tc>
                <a:extLst>
                  <a:ext uri="{0D108BD9-81ED-4DB2-BD59-A6C34878D82A}">
                    <a16:rowId xmlns:a16="http://schemas.microsoft.com/office/drawing/2014/main" val="10002"/>
                  </a:ext>
                </a:extLst>
              </a:tr>
              <a:tr h="1097403">
                <a:tc>
                  <a:txBody>
                    <a:bodyPr/>
                    <a:lstStyle/>
                    <a:p>
                      <a:pPr indent="0" algn="just">
                        <a:spcAft>
                          <a:spcPts val="0"/>
                        </a:spcAft>
                      </a:pPr>
                      <a:r>
                        <a:rPr lang="zh-CN" sz="1800" kern="100" dirty="0">
                          <a:effectLst/>
                          <a:latin typeface="Times New Roman" pitchFamily="18" charset="0"/>
                          <a:ea typeface="微软雅黑" pitchFamily="34" charset="-122"/>
                          <a:cs typeface="Times New Roman" pitchFamily="18" charset="0"/>
                        </a:rPr>
                        <a:t>第三方支持</a:t>
                      </a:r>
                    </a:p>
                  </a:txBody>
                  <a:tcPr marL="68578" marR="68578" marT="0" marB="0" anchor="ctr"/>
                </a:tc>
                <a:tc>
                  <a:txBody>
                    <a:bodyPr/>
                    <a:lstStyle/>
                    <a:p>
                      <a:pPr indent="0" algn="just">
                        <a:spcAft>
                          <a:spcPts val="0"/>
                        </a:spcAft>
                      </a:pPr>
                      <a:r>
                        <a:rPr lang="zh-CN" sz="1800" kern="100" dirty="0">
                          <a:effectLst/>
                          <a:latin typeface="Times New Roman" pitchFamily="18" charset="0"/>
                          <a:ea typeface="微软雅黑" pitchFamily="34" charset="-122"/>
                          <a:cs typeface="Times New Roman" pitchFamily="18" charset="0"/>
                        </a:rPr>
                        <a:t>拥有大量的</a:t>
                      </a:r>
                      <a:r>
                        <a:rPr lang="en-US" sz="1800" kern="100" dirty="0">
                          <a:effectLst/>
                          <a:latin typeface="Times New Roman" pitchFamily="18" charset="0"/>
                          <a:ea typeface="微软雅黑" pitchFamily="34" charset="-122"/>
                          <a:cs typeface="Times New Roman" pitchFamily="18" charset="0"/>
                        </a:rPr>
                        <a:t>Packages</a:t>
                      </a:r>
                      <a:r>
                        <a:rPr lang="zh-CN" sz="1800" kern="100" dirty="0">
                          <a:effectLst/>
                          <a:latin typeface="Times New Roman" pitchFamily="18" charset="0"/>
                          <a:ea typeface="微软雅黑" pitchFamily="34" charset="-122"/>
                          <a:cs typeface="Times New Roman" pitchFamily="18" charset="0"/>
                        </a:rPr>
                        <a:t>，能够调用</a:t>
                      </a:r>
                      <a:r>
                        <a:rPr lang="en-US" sz="1800" kern="100" dirty="0">
                          <a:effectLst/>
                          <a:latin typeface="Times New Roman" pitchFamily="18" charset="0"/>
                          <a:ea typeface="微软雅黑" pitchFamily="34" charset="-122"/>
                          <a:cs typeface="Times New Roman" pitchFamily="18" charset="0"/>
                        </a:rPr>
                        <a:t>C</a:t>
                      </a:r>
                      <a:r>
                        <a:rPr lang="zh-CN" sz="1800" kern="100" dirty="0">
                          <a:effectLst/>
                          <a:latin typeface="Times New Roman" pitchFamily="18" charset="0"/>
                          <a:ea typeface="微软雅黑" pitchFamily="34" charset="-122"/>
                          <a:cs typeface="Times New Roman" pitchFamily="18" charset="0"/>
                        </a:rPr>
                        <a:t>，</a:t>
                      </a:r>
                      <a:r>
                        <a:rPr lang="en-US" sz="1800" kern="100" dirty="0">
                          <a:effectLst/>
                          <a:latin typeface="Times New Roman" pitchFamily="18" charset="0"/>
                          <a:ea typeface="微软雅黑" pitchFamily="34" charset="-122"/>
                          <a:cs typeface="Times New Roman" pitchFamily="18" charset="0"/>
                        </a:rPr>
                        <a:t>C++</a:t>
                      </a:r>
                      <a:r>
                        <a:rPr lang="zh-CN" sz="1800" kern="100" dirty="0">
                          <a:effectLst/>
                          <a:latin typeface="Times New Roman" pitchFamily="18" charset="0"/>
                          <a:ea typeface="微软雅黑" pitchFamily="34" charset="-122"/>
                          <a:cs typeface="Times New Roman" pitchFamily="18" charset="0"/>
                        </a:rPr>
                        <a:t>，</a:t>
                      </a:r>
                      <a:r>
                        <a:rPr lang="en-US" sz="1800" kern="100" dirty="0">
                          <a:effectLst/>
                          <a:latin typeface="Times New Roman" pitchFamily="18" charset="0"/>
                          <a:ea typeface="微软雅黑" pitchFamily="34" charset="-122"/>
                          <a:cs typeface="Times New Roman" pitchFamily="18" charset="0"/>
                        </a:rPr>
                        <a:t>Fortran</a:t>
                      </a:r>
                      <a:r>
                        <a:rPr lang="zh-CN" sz="1800" kern="100" dirty="0">
                          <a:effectLst/>
                          <a:latin typeface="Times New Roman" pitchFamily="18" charset="0"/>
                          <a:ea typeface="微软雅黑" pitchFamily="34" charset="-122"/>
                          <a:cs typeface="Times New Roman" pitchFamily="18" charset="0"/>
                        </a:rPr>
                        <a:t>，</a:t>
                      </a:r>
                      <a:r>
                        <a:rPr lang="en-US" sz="1800" kern="100" dirty="0">
                          <a:effectLst/>
                          <a:latin typeface="Times New Roman" pitchFamily="18" charset="0"/>
                          <a:ea typeface="微软雅黑" pitchFamily="34" charset="-122"/>
                          <a:cs typeface="Times New Roman" pitchFamily="18" charset="0"/>
                        </a:rPr>
                        <a:t>Java</a:t>
                      </a:r>
                      <a:r>
                        <a:rPr lang="zh-CN" sz="1800" kern="100" dirty="0">
                          <a:effectLst/>
                          <a:latin typeface="Times New Roman" pitchFamily="18" charset="0"/>
                          <a:ea typeface="微软雅黑" pitchFamily="34" charset="-122"/>
                          <a:cs typeface="Times New Roman" pitchFamily="18" charset="0"/>
                        </a:rPr>
                        <a:t>等其他程序语言。</a:t>
                      </a:r>
                    </a:p>
                  </a:txBody>
                  <a:tcPr marL="68578" marR="68578" marT="0" marB="0" anchor="ctr"/>
                </a:tc>
                <a:tc>
                  <a:txBody>
                    <a:bodyPr/>
                    <a:lstStyle/>
                    <a:p>
                      <a:pPr indent="0" algn="just">
                        <a:spcAft>
                          <a:spcPts val="0"/>
                        </a:spcAft>
                      </a:pPr>
                      <a:r>
                        <a:rPr lang="zh-CN" sz="1800" kern="100" dirty="0">
                          <a:effectLst/>
                          <a:latin typeface="Times New Roman" pitchFamily="18" charset="0"/>
                          <a:ea typeface="微软雅黑" pitchFamily="34" charset="-122"/>
                          <a:cs typeface="Times New Roman" pitchFamily="18" charset="0"/>
                        </a:rPr>
                        <a:t>拥有大量的第三方库，能够简便地调用</a:t>
                      </a:r>
                      <a:r>
                        <a:rPr lang="en-US" sz="1800" kern="100" dirty="0">
                          <a:effectLst/>
                          <a:latin typeface="Times New Roman" pitchFamily="18" charset="0"/>
                          <a:ea typeface="微软雅黑" pitchFamily="34" charset="-122"/>
                          <a:cs typeface="Times New Roman" pitchFamily="18" charset="0"/>
                        </a:rPr>
                        <a:t>C</a:t>
                      </a:r>
                      <a:r>
                        <a:rPr lang="zh-CN" sz="1800" kern="100" dirty="0">
                          <a:effectLst/>
                          <a:latin typeface="Times New Roman" pitchFamily="18" charset="0"/>
                          <a:ea typeface="微软雅黑" pitchFamily="34" charset="-122"/>
                          <a:cs typeface="Times New Roman" pitchFamily="18" charset="0"/>
                        </a:rPr>
                        <a:t>，</a:t>
                      </a:r>
                      <a:r>
                        <a:rPr lang="en-US" sz="1800" kern="100" dirty="0">
                          <a:effectLst/>
                          <a:latin typeface="Times New Roman" pitchFamily="18" charset="0"/>
                          <a:ea typeface="微软雅黑" pitchFamily="34" charset="-122"/>
                          <a:cs typeface="Times New Roman" pitchFamily="18" charset="0"/>
                        </a:rPr>
                        <a:t>C++</a:t>
                      </a:r>
                      <a:r>
                        <a:rPr lang="zh-CN" sz="1800" kern="100" dirty="0">
                          <a:effectLst/>
                          <a:latin typeface="Times New Roman" pitchFamily="18" charset="0"/>
                          <a:ea typeface="微软雅黑" pitchFamily="34" charset="-122"/>
                          <a:cs typeface="Times New Roman" pitchFamily="18" charset="0"/>
                        </a:rPr>
                        <a:t>，</a:t>
                      </a:r>
                      <a:r>
                        <a:rPr lang="en-US" sz="1800" kern="100" dirty="0">
                          <a:effectLst/>
                          <a:latin typeface="Times New Roman" pitchFamily="18" charset="0"/>
                          <a:ea typeface="微软雅黑" pitchFamily="34" charset="-122"/>
                          <a:cs typeface="Times New Roman" pitchFamily="18" charset="0"/>
                        </a:rPr>
                        <a:t>Fortran</a:t>
                      </a:r>
                      <a:r>
                        <a:rPr lang="zh-CN" sz="1800" kern="100" dirty="0">
                          <a:effectLst/>
                          <a:latin typeface="Times New Roman" pitchFamily="18" charset="0"/>
                          <a:ea typeface="微软雅黑" pitchFamily="34" charset="-122"/>
                          <a:cs typeface="Times New Roman" pitchFamily="18" charset="0"/>
                        </a:rPr>
                        <a:t>，</a:t>
                      </a:r>
                      <a:r>
                        <a:rPr lang="en-US" sz="1800" kern="100" dirty="0">
                          <a:effectLst/>
                          <a:latin typeface="Times New Roman" pitchFamily="18" charset="0"/>
                          <a:ea typeface="微软雅黑" pitchFamily="34" charset="-122"/>
                          <a:cs typeface="Times New Roman" pitchFamily="18" charset="0"/>
                        </a:rPr>
                        <a:t>Java</a:t>
                      </a:r>
                      <a:r>
                        <a:rPr lang="zh-CN" sz="1800" kern="100" dirty="0">
                          <a:effectLst/>
                          <a:latin typeface="Times New Roman" pitchFamily="18" charset="0"/>
                          <a:ea typeface="微软雅黑" pitchFamily="34" charset="-122"/>
                          <a:cs typeface="Times New Roman" pitchFamily="18" charset="0"/>
                        </a:rPr>
                        <a:t>等其他程序语言。</a:t>
                      </a:r>
                    </a:p>
                  </a:txBody>
                  <a:tcPr marL="68578" marR="68578" marT="0" marB="0" anchor="ctr"/>
                </a:tc>
                <a:tc>
                  <a:txBody>
                    <a:bodyPr/>
                    <a:lstStyle/>
                    <a:p>
                      <a:pPr indent="0" algn="just">
                        <a:spcAft>
                          <a:spcPts val="0"/>
                        </a:spcAft>
                      </a:pPr>
                      <a:r>
                        <a:rPr lang="zh-CN" sz="1800" kern="100" dirty="0">
                          <a:effectLst/>
                          <a:latin typeface="Times New Roman" pitchFamily="18" charset="0"/>
                          <a:ea typeface="微软雅黑" pitchFamily="34" charset="-122"/>
                          <a:cs typeface="Times New Roman" pitchFamily="18" charset="0"/>
                        </a:rPr>
                        <a:t>拥有大量专业的工具箱，在新版本中加入了对</a:t>
                      </a:r>
                      <a:r>
                        <a:rPr lang="en-US" sz="1800" kern="100" dirty="0">
                          <a:effectLst/>
                          <a:latin typeface="Times New Roman" pitchFamily="18" charset="0"/>
                          <a:ea typeface="微软雅黑" pitchFamily="34" charset="-122"/>
                          <a:cs typeface="Times New Roman" pitchFamily="18" charset="0"/>
                        </a:rPr>
                        <a:t>C</a:t>
                      </a:r>
                      <a:r>
                        <a:rPr lang="zh-CN" sz="1800" kern="100" dirty="0">
                          <a:effectLst/>
                          <a:latin typeface="Times New Roman" pitchFamily="18" charset="0"/>
                          <a:ea typeface="微软雅黑" pitchFamily="34" charset="-122"/>
                          <a:cs typeface="Times New Roman" pitchFamily="18" charset="0"/>
                        </a:rPr>
                        <a:t>，</a:t>
                      </a:r>
                      <a:r>
                        <a:rPr lang="en-US" sz="1800" kern="100" dirty="0">
                          <a:effectLst/>
                          <a:latin typeface="Times New Roman" pitchFamily="18" charset="0"/>
                          <a:ea typeface="微软雅黑" pitchFamily="34" charset="-122"/>
                          <a:cs typeface="Times New Roman" pitchFamily="18" charset="0"/>
                        </a:rPr>
                        <a:t>C++</a:t>
                      </a:r>
                      <a:r>
                        <a:rPr lang="zh-CN" sz="1800" kern="100" dirty="0">
                          <a:effectLst/>
                          <a:latin typeface="Times New Roman" pitchFamily="18" charset="0"/>
                          <a:ea typeface="微软雅黑" pitchFamily="34" charset="-122"/>
                          <a:cs typeface="Times New Roman" pitchFamily="18" charset="0"/>
                        </a:rPr>
                        <a:t>，</a:t>
                      </a:r>
                      <a:r>
                        <a:rPr lang="en-US" sz="1800" kern="100" dirty="0">
                          <a:effectLst/>
                          <a:latin typeface="Times New Roman" pitchFamily="18" charset="0"/>
                          <a:ea typeface="微软雅黑" pitchFamily="34" charset="-122"/>
                          <a:cs typeface="Times New Roman" pitchFamily="18" charset="0"/>
                        </a:rPr>
                        <a:t>Java</a:t>
                      </a:r>
                      <a:r>
                        <a:rPr lang="zh-CN" sz="1800" kern="100" dirty="0">
                          <a:effectLst/>
                          <a:latin typeface="Times New Roman" pitchFamily="18" charset="0"/>
                          <a:ea typeface="微软雅黑" pitchFamily="34" charset="-122"/>
                          <a:cs typeface="Times New Roman" pitchFamily="18" charset="0"/>
                        </a:rPr>
                        <a:t>的支持。</a:t>
                      </a:r>
                    </a:p>
                  </a:txBody>
                  <a:tcPr marL="68578" marR="68578" marT="0" marB="0" anchor="ctr"/>
                </a:tc>
                <a:extLst>
                  <a:ext uri="{0D108BD9-81ED-4DB2-BD59-A6C34878D82A}">
                    <a16:rowId xmlns:a16="http://schemas.microsoft.com/office/drawing/2014/main" val="10003"/>
                  </a:ext>
                </a:extLst>
              </a:tr>
              <a:tr h="432048">
                <a:tc>
                  <a:txBody>
                    <a:bodyPr/>
                    <a:lstStyle/>
                    <a:p>
                      <a:pPr indent="0" algn="just">
                        <a:spcAft>
                          <a:spcPts val="0"/>
                        </a:spcAft>
                      </a:pPr>
                      <a:r>
                        <a:rPr lang="zh-CN" sz="1800" kern="100" dirty="0">
                          <a:effectLst/>
                          <a:latin typeface="Times New Roman" pitchFamily="18" charset="0"/>
                          <a:ea typeface="微软雅黑" pitchFamily="34" charset="-122"/>
                          <a:cs typeface="Times New Roman" pitchFamily="18" charset="0"/>
                        </a:rPr>
                        <a:t>流行领域</a:t>
                      </a:r>
                    </a:p>
                  </a:txBody>
                  <a:tcPr marL="68578" marR="68578" marT="0" marB="0" anchor="ctr"/>
                </a:tc>
                <a:tc>
                  <a:txBody>
                    <a:bodyPr/>
                    <a:lstStyle/>
                    <a:p>
                      <a:pPr indent="0" algn="just">
                        <a:spcAft>
                          <a:spcPts val="0"/>
                        </a:spcAft>
                      </a:pPr>
                      <a:r>
                        <a:rPr lang="zh-CN" sz="1800" kern="100" dirty="0">
                          <a:effectLst/>
                          <a:latin typeface="Times New Roman" pitchFamily="18" charset="0"/>
                          <a:ea typeface="微软雅黑" pitchFamily="34" charset="-122"/>
                          <a:cs typeface="Times New Roman" pitchFamily="18" charset="0"/>
                        </a:rPr>
                        <a:t>工业界≈学术界</a:t>
                      </a:r>
                    </a:p>
                  </a:txBody>
                  <a:tcPr marL="68578" marR="68578" marT="0" marB="0" anchor="ctr"/>
                </a:tc>
                <a:tc>
                  <a:txBody>
                    <a:bodyPr/>
                    <a:lstStyle/>
                    <a:p>
                      <a:pPr indent="0" algn="just">
                        <a:spcAft>
                          <a:spcPts val="0"/>
                        </a:spcAft>
                      </a:pPr>
                      <a:r>
                        <a:rPr lang="zh-CN" sz="1800" kern="100">
                          <a:effectLst/>
                          <a:latin typeface="Times New Roman" pitchFamily="18" charset="0"/>
                          <a:ea typeface="微软雅黑" pitchFamily="34" charset="-122"/>
                          <a:cs typeface="Times New Roman" pitchFamily="18" charset="0"/>
                        </a:rPr>
                        <a:t>工业界＞学术界</a:t>
                      </a:r>
                    </a:p>
                  </a:txBody>
                  <a:tcPr marL="68578" marR="68578" marT="0" marB="0" anchor="ctr"/>
                </a:tc>
                <a:tc>
                  <a:txBody>
                    <a:bodyPr/>
                    <a:lstStyle/>
                    <a:p>
                      <a:pPr indent="0" algn="just">
                        <a:spcAft>
                          <a:spcPts val="0"/>
                        </a:spcAft>
                      </a:pPr>
                      <a:r>
                        <a:rPr lang="zh-CN" sz="1800" kern="100">
                          <a:effectLst/>
                          <a:latin typeface="Times New Roman" pitchFamily="18" charset="0"/>
                          <a:ea typeface="微软雅黑" pitchFamily="34" charset="-122"/>
                          <a:cs typeface="Times New Roman" pitchFamily="18" charset="0"/>
                        </a:rPr>
                        <a:t>工业界≤学术界</a:t>
                      </a:r>
                    </a:p>
                  </a:txBody>
                  <a:tcPr marL="68578" marR="68578" marT="0" marB="0" anchor="ctr"/>
                </a:tc>
                <a:extLst>
                  <a:ext uri="{0D108BD9-81ED-4DB2-BD59-A6C34878D82A}">
                    <a16:rowId xmlns:a16="http://schemas.microsoft.com/office/drawing/2014/main" val="10004"/>
                  </a:ext>
                </a:extLst>
              </a:tr>
              <a:tr h="432048">
                <a:tc>
                  <a:txBody>
                    <a:bodyPr/>
                    <a:lstStyle/>
                    <a:p>
                      <a:pPr indent="0" algn="just">
                        <a:spcAft>
                          <a:spcPts val="0"/>
                        </a:spcAft>
                      </a:pPr>
                      <a:r>
                        <a:rPr lang="zh-CN" sz="1800" kern="100" dirty="0">
                          <a:effectLst/>
                          <a:latin typeface="Times New Roman" pitchFamily="18" charset="0"/>
                          <a:ea typeface="微软雅黑" pitchFamily="34" charset="-122"/>
                          <a:cs typeface="Times New Roman" pitchFamily="18" charset="0"/>
                        </a:rPr>
                        <a:t>软件成本</a:t>
                      </a:r>
                    </a:p>
                  </a:txBody>
                  <a:tcPr marL="68578" marR="68578" marT="0" marB="0" anchor="ctr"/>
                </a:tc>
                <a:tc>
                  <a:txBody>
                    <a:bodyPr/>
                    <a:lstStyle/>
                    <a:p>
                      <a:pPr indent="0" algn="just">
                        <a:spcAft>
                          <a:spcPts val="0"/>
                        </a:spcAft>
                      </a:pPr>
                      <a:r>
                        <a:rPr lang="zh-CN" sz="1800" kern="100" dirty="0">
                          <a:effectLst/>
                          <a:latin typeface="Times New Roman" pitchFamily="18" charset="0"/>
                          <a:ea typeface="微软雅黑" pitchFamily="34" charset="-122"/>
                          <a:cs typeface="Times New Roman" pitchFamily="18" charset="0"/>
                        </a:rPr>
                        <a:t>开源免费</a:t>
                      </a:r>
                    </a:p>
                  </a:txBody>
                  <a:tcPr marL="68578" marR="68578" marT="0" marB="0" anchor="ctr"/>
                </a:tc>
                <a:tc>
                  <a:txBody>
                    <a:bodyPr/>
                    <a:lstStyle/>
                    <a:p>
                      <a:pPr indent="0" algn="just">
                        <a:spcAft>
                          <a:spcPts val="0"/>
                        </a:spcAft>
                      </a:pPr>
                      <a:r>
                        <a:rPr lang="zh-CN" sz="1800" kern="100">
                          <a:effectLst/>
                          <a:latin typeface="Times New Roman" pitchFamily="18" charset="0"/>
                          <a:ea typeface="微软雅黑" pitchFamily="34" charset="-122"/>
                          <a:cs typeface="Times New Roman" pitchFamily="18" charset="0"/>
                        </a:rPr>
                        <a:t>开源免费</a:t>
                      </a:r>
                    </a:p>
                  </a:txBody>
                  <a:tcPr marL="68578" marR="68578" marT="0" marB="0" anchor="ctr"/>
                </a:tc>
                <a:tc>
                  <a:txBody>
                    <a:bodyPr/>
                    <a:lstStyle/>
                    <a:p>
                      <a:pPr indent="0" algn="just">
                        <a:spcAft>
                          <a:spcPts val="0"/>
                        </a:spcAft>
                      </a:pPr>
                      <a:r>
                        <a:rPr lang="zh-CN" sz="1800" kern="100" dirty="0">
                          <a:effectLst/>
                          <a:latin typeface="Times New Roman" pitchFamily="18" charset="0"/>
                          <a:ea typeface="微软雅黑" pitchFamily="34" charset="-122"/>
                          <a:cs typeface="Times New Roman" pitchFamily="18" charset="0"/>
                        </a:rPr>
                        <a:t>商业收费</a:t>
                      </a:r>
                    </a:p>
                  </a:txBody>
                  <a:tcPr marL="68578" marR="68578" marT="0" marB="0" anchor="ct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0249599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C49533-661A-4019-812F-679FCA401852}"/>
              </a:ext>
            </a:extLst>
          </p:cNvPr>
          <p:cNvSpPr>
            <a:spLocks noGrp="1"/>
          </p:cNvSpPr>
          <p:nvPr>
            <p:ph type="title"/>
          </p:nvPr>
        </p:nvSpPr>
        <p:spPr/>
        <p:txBody>
          <a:bodyPr/>
          <a:lstStyle/>
          <a:p>
            <a:r>
              <a:rPr lang="en-US" altLang="zh-CN" dirty="0"/>
              <a:t>Python</a:t>
            </a:r>
            <a:r>
              <a:rPr lang="zh-CN" altLang="en-US" dirty="0"/>
              <a:t>数据分析的优势</a:t>
            </a:r>
          </a:p>
        </p:txBody>
      </p:sp>
      <p:sp>
        <p:nvSpPr>
          <p:cNvPr id="3" name="内容占位符 2">
            <a:extLst>
              <a:ext uri="{FF2B5EF4-FFF2-40B4-BE49-F238E27FC236}">
                <a16:creationId xmlns:a16="http://schemas.microsoft.com/office/drawing/2014/main" id="{E81E4630-CC88-4004-9E4A-DBBA6AE757EB}"/>
              </a:ext>
            </a:extLst>
          </p:cNvPr>
          <p:cNvSpPr>
            <a:spLocks noGrp="1"/>
          </p:cNvSpPr>
          <p:nvPr>
            <p:ph idx="1"/>
          </p:nvPr>
        </p:nvSpPr>
        <p:spPr/>
        <p:txBody>
          <a:bodyPr>
            <a:normAutofit fontScale="85000" lnSpcReduction="10000"/>
          </a:bodyPr>
          <a:lstStyle/>
          <a:p>
            <a:r>
              <a:rPr lang="en-US" altLang="zh-CN" dirty="0"/>
              <a:t>Python </a:t>
            </a:r>
            <a:r>
              <a:rPr lang="zh-CN" altLang="en-US" dirty="0"/>
              <a:t>数据分析主要包含以下 </a:t>
            </a:r>
            <a:r>
              <a:rPr lang="en-US" altLang="zh-CN" dirty="0"/>
              <a:t>5 </a:t>
            </a:r>
            <a:r>
              <a:rPr lang="zh-CN" altLang="en-US" dirty="0"/>
              <a:t>个方面优势</a:t>
            </a:r>
          </a:p>
          <a:p>
            <a:pPr marL="914400" lvl="1" indent="-457200">
              <a:buFont typeface="+mj-lt"/>
              <a:buAutoNum type="arabicPeriod"/>
            </a:pPr>
            <a:r>
              <a:rPr lang="zh-CN" altLang="en-US" dirty="0"/>
              <a:t>语法简单精练。比起其他编程语言，</a:t>
            </a:r>
            <a:r>
              <a:rPr lang="en-US" altLang="zh-CN" dirty="0"/>
              <a:t>Python</a:t>
            </a:r>
            <a:r>
              <a:rPr lang="zh-CN" altLang="en-US" dirty="0"/>
              <a:t>更容易上手。</a:t>
            </a:r>
          </a:p>
          <a:p>
            <a:pPr marL="914400" lvl="1" indent="-457200">
              <a:buFont typeface="+mj-lt"/>
              <a:buAutoNum type="arabicPeriod"/>
            </a:pPr>
            <a:r>
              <a:rPr lang="zh-CN" altLang="en-US" dirty="0"/>
              <a:t>有很强大的库。可以只使用</a:t>
            </a:r>
            <a:r>
              <a:rPr lang="en-US" altLang="zh-CN" dirty="0"/>
              <a:t>Python</a:t>
            </a:r>
            <a:r>
              <a:rPr lang="zh-CN" altLang="en-US" dirty="0"/>
              <a:t>这一种语言去构建以数据为中心的应用程序。</a:t>
            </a:r>
          </a:p>
          <a:p>
            <a:pPr marL="914400" lvl="1" indent="-457200">
              <a:buFont typeface="+mj-lt"/>
              <a:buAutoNum type="arabicPeriod"/>
            </a:pPr>
            <a:r>
              <a:rPr lang="zh-CN" altLang="en-US" dirty="0"/>
              <a:t>功能强大。</a:t>
            </a:r>
            <a:r>
              <a:rPr lang="en-US" altLang="zh-CN" dirty="0"/>
              <a:t>Python</a:t>
            </a:r>
            <a:r>
              <a:rPr lang="zh-CN" altLang="en-US" dirty="0"/>
              <a:t>是一个混合体，丰富的工具集使它介于传统的脚本语言和系统语言之间。</a:t>
            </a:r>
            <a:r>
              <a:rPr lang="en-US" altLang="zh-CN" dirty="0"/>
              <a:t>Python</a:t>
            </a:r>
            <a:r>
              <a:rPr lang="zh-CN" altLang="en-US" dirty="0"/>
              <a:t>不仅具备所有脚本语言简单和易用的特点，还提供了编译语言所具有的高级软件工程工具。</a:t>
            </a:r>
          </a:p>
          <a:p>
            <a:pPr marL="914400" lvl="1" indent="-457200">
              <a:buFont typeface="+mj-lt"/>
              <a:buAutoNum type="arabicPeriod"/>
            </a:pPr>
            <a:r>
              <a:rPr lang="zh-CN" altLang="en-US" dirty="0"/>
              <a:t>不仅适用于研究和原型构建，同时也适用于构建生产系统。研究人员和工程技术人员使用同一种编程工具，给企业带来组织效益，并降低企业的运营成本。</a:t>
            </a:r>
          </a:p>
          <a:p>
            <a:pPr marL="914400" lvl="1" indent="-457200">
              <a:buFont typeface="+mj-lt"/>
              <a:buAutoNum type="arabicPeriod"/>
            </a:pPr>
            <a:r>
              <a:rPr lang="en-US" altLang="zh-CN" dirty="0"/>
              <a:t>Python</a:t>
            </a:r>
            <a:r>
              <a:rPr lang="zh-CN" altLang="en-US" dirty="0"/>
              <a:t>是一门胶水语言。能够以多种方式轻易地与其他语言的组件“粘接”在一起。</a:t>
            </a:r>
          </a:p>
        </p:txBody>
      </p:sp>
      <p:sp>
        <p:nvSpPr>
          <p:cNvPr id="4" name="日期占位符 3">
            <a:extLst>
              <a:ext uri="{FF2B5EF4-FFF2-40B4-BE49-F238E27FC236}">
                <a16:creationId xmlns:a16="http://schemas.microsoft.com/office/drawing/2014/main" id="{16B13B2D-C979-4BE4-AA13-EEA52A1C1133}"/>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2FDC524D-8B7C-49E2-82B6-31ACA5E09D6E}"/>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7606AE3E-6044-4201-89E8-0A79855A4B23}"/>
              </a:ext>
            </a:extLst>
          </p:cNvPr>
          <p:cNvSpPr>
            <a:spLocks noGrp="1"/>
          </p:cNvSpPr>
          <p:nvPr>
            <p:ph type="sldNum" sz="quarter" idx="12"/>
          </p:nvPr>
        </p:nvSpPr>
        <p:spPr/>
        <p:txBody>
          <a:bodyPr/>
          <a:lstStyle/>
          <a:p>
            <a:fld id="{363EFDB9-B238-4B86-B88C-C9728C420079}" type="slidenum">
              <a:rPr lang="zh-CN" altLang="en-US" smtClean="0"/>
              <a:t>23</a:t>
            </a:fld>
            <a:endParaRPr lang="zh-CN" altLang="en-US"/>
          </a:p>
        </p:txBody>
      </p:sp>
    </p:spTree>
    <p:extLst>
      <p:ext uri="{BB962C8B-B14F-4D97-AF65-F5344CB8AC3E}">
        <p14:creationId xmlns:p14="http://schemas.microsoft.com/office/powerpoint/2010/main" val="3186846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270BE6-3865-42C1-8667-83528AFB9296}"/>
              </a:ext>
            </a:extLst>
          </p:cNvPr>
          <p:cNvSpPr>
            <a:spLocks noGrp="1"/>
          </p:cNvSpPr>
          <p:nvPr>
            <p:ph type="title"/>
          </p:nvPr>
        </p:nvSpPr>
        <p:spPr/>
        <p:txBody>
          <a:bodyPr/>
          <a:lstStyle/>
          <a:p>
            <a:r>
              <a:rPr lang="en-US" altLang="zh-CN" dirty="0"/>
              <a:t>Python</a:t>
            </a:r>
            <a:r>
              <a:rPr lang="zh-CN" altLang="en-US" dirty="0"/>
              <a:t>数据分析常用第三方模块</a:t>
            </a:r>
          </a:p>
        </p:txBody>
      </p:sp>
      <p:sp>
        <p:nvSpPr>
          <p:cNvPr id="3" name="内容占位符 2">
            <a:extLst>
              <a:ext uri="{FF2B5EF4-FFF2-40B4-BE49-F238E27FC236}">
                <a16:creationId xmlns:a16="http://schemas.microsoft.com/office/drawing/2014/main" id="{72D7F4AD-288D-429A-BCCC-E02B20E03014}"/>
              </a:ext>
            </a:extLst>
          </p:cNvPr>
          <p:cNvSpPr>
            <a:spLocks noGrp="1"/>
          </p:cNvSpPr>
          <p:nvPr>
            <p:ph idx="1"/>
          </p:nvPr>
        </p:nvSpPr>
        <p:spPr/>
        <p:txBody>
          <a:bodyPr/>
          <a:lstStyle/>
          <a:p>
            <a:pPr marL="0" indent="0">
              <a:buNone/>
            </a:pPr>
            <a:r>
              <a:rPr lang="en-US" altLang="zh-CN" dirty="0"/>
              <a:t>1</a:t>
            </a:r>
            <a:r>
              <a:rPr lang="zh-CN" altLang="en-US" dirty="0"/>
              <a:t>． </a:t>
            </a:r>
            <a:r>
              <a:rPr lang="en-US" altLang="zh-CN" dirty="0" err="1"/>
              <a:t>IPython</a:t>
            </a:r>
            <a:r>
              <a:rPr lang="en-US" altLang="zh-CN" dirty="0"/>
              <a:t>——</a:t>
            </a:r>
            <a:r>
              <a:rPr lang="zh-CN" altLang="en-US" dirty="0"/>
              <a:t>科学计算标准工具集的组成部分</a:t>
            </a:r>
            <a:endParaRPr lang="en-US" altLang="zh-CN" dirty="0"/>
          </a:p>
          <a:p>
            <a:pPr lvl="1"/>
            <a:r>
              <a:rPr lang="zh-CN" altLang="en-US" dirty="0"/>
              <a:t>一个增强的</a:t>
            </a:r>
            <a:r>
              <a:rPr lang="en-US" altLang="zh-CN" dirty="0"/>
              <a:t>Python shell</a:t>
            </a:r>
            <a:r>
              <a:rPr lang="zh-CN" altLang="en-US" dirty="0"/>
              <a:t>，可以提高编写、测试、调试</a:t>
            </a:r>
            <a:r>
              <a:rPr lang="en-US" altLang="zh-CN" dirty="0"/>
              <a:t>Python</a:t>
            </a:r>
            <a:r>
              <a:rPr lang="zh-CN" altLang="en-US" dirty="0"/>
              <a:t>代码的速度。</a:t>
            </a:r>
          </a:p>
          <a:p>
            <a:pPr lvl="1"/>
            <a:r>
              <a:rPr lang="zh-CN" altLang="en-US" dirty="0"/>
              <a:t>主要用于交互式数据并行处理，是分布式计算的基础架构。</a:t>
            </a:r>
          </a:p>
          <a:p>
            <a:pPr lvl="1"/>
            <a:r>
              <a:rPr lang="zh-CN" altLang="en-US" dirty="0"/>
              <a:t>提供了一个类似于</a:t>
            </a:r>
            <a:r>
              <a:rPr lang="en-US" altLang="zh-CN" dirty="0"/>
              <a:t>Mathematica</a:t>
            </a:r>
            <a:r>
              <a:rPr lang="zh-CN" altLang="en-US" dirty="0"/>
              <a:t>的</a:t>
            </a:r>
            <a:r>
              <a:rPr lang="en-US" altLang="zh-CN" dirty="0"/>
              <a:t>HTML</a:t>
            </a:r>
            <a:r>
              <a:rPr lang="zh-CN" altLang="en-US" dirty="0"/>
              <a:t>笔记本，一个基于</a:t>
            </a:r>
            <a:r>
              <a:rPr lang="en-US" altLang="zh-CN" dirty="0"/>
              <a:t>Qt</a:t>
            </a:r>
            <a:r>
              <a:rPr lang="zh-CN" altLang="en-US" dirty="0"/>
              <a:t>框架的</a:t>
            </a:r>
            <a:r>
              <a:rPr lang="en-US" altLang="zh-CN" dirty="0"/>
              <a:t>GUI</a:t>
            </a:r>
            <a:r>
              <a:rPr lang="zh-CN" altLang="en-US" dirty="0"/>
              <a:t>控制台，具有绘图、多行编辑以及语法高亮显示等功能。</a:t>
            </a:r>
          </a:p>
        </p:txBody>
      </p:sp>
      <p:sp>
        <p:nvSpPr>
          <p:cNvPr id="4" name="日期占位符 3">
            <a:extLst>
              <a:ext uri="{FF2B5EF4-FFF2-40B4-BE49-F238E27FC236}">
                <a16:creationId xmlns:a16="http://schemas.microsoft.com/office/drawing/2014/main" id="{D4B525B2-3E74-4730-BFCB-A8D31FE769B9}"/>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1000D430-D420-4803-86E6-C778871D4AC1}"/>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6CCB2E4F-C3F9-4355-9069-2BE4E821D2AF}"/>
              </a:ext>
            </a:extLst>
          </p:cNvPr>
          <p:cNvSpPr>
            <a:spLocks noGrp="1"/>
          </p:cNvSpPr>
          <p:nvPr>
            <p:ph type="sldNum" sz="quarter" idx="12"/>
          </p:nvPr>
        </p:nvSpPr>
        <p:spPr/>
        <p:txBody>
          <a:bodyPr/>
          <a:lstStyle/>
          <a:p>
            <a:fld id="{363EFDB9-B238-4B86-B88C-C9728C420079}" type="slidenum">
              <a:rPr lang="zh-CN" altLang="en-US" smtClean="0"/>
              <a:t>24</a:t>
            </a:fld>
            <a:endParaRPr lang="zh-CN" altLang="en-US"/>
          </a:p>
        </p:txBody>
      </p:sp>
    </p:spTree>
    <p:extLst>
      <p:ext uri="{BB962C8B-B14F-4D97-AF65-F5344CB8AC3E}">
        <p14:creationId xmlns:p14="http://schemas.microsoft.com/office/powerpoint/2010/main" val="42849776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20A430-2507-4811-9320-FA95775F7D97}"/>
              </a:ext>
            </a:extLst>
          </p:cNvPr>
          <p:cNvSpPr>
            <a:spLocks noGrp="1"/>
          </p:cNvSpPr>
          <p:nvPr>
            <p:ph type="title"/>
          </p:nvPr>
        </p:nvSpPr>
        <p:spPr/>
        <p:txBody>
          <a:bodyPr/>
          <a:lstStyle/>
          <a:p>
            <a:r>
              <a:rPr lang="en-US" altLang="zh-CN" dirty="0"/>
              <a:t>Python</a:t>
            </a:r>
            <a:r>
              <a:rPr lang="zh-CN" altLang="en-US" dirty="0"/>
              <a:t>数据分析常用第三方模块</a:t>
            </a:r>
          </a:p>
        </p:txBody>
      </p:sp>
      <p:sp>
        <p:nvSpPr>
          <p:cNvPr id="3" name="内容占位符 2">
            <a:extLst>
              <a:ext uri="{FF2B5EF4-FFF2-40B4-BE49-F238E27FC236}">
                <a16:creationId xmlns:a16="http://schemas.microsoft.com/office/drawing/2014/main" id="{8C2349DA-8F6D-400F-BC5B-97DAC1BD6B1A}"/>
              </a:ext>
            </a:extLst>
          </p:cNvPr>
          <p:cNvSpPr>
            <a:spLocks noGrp="1"/>
          </p:cNvSpPr>
          <p:nvPr>
            <p:ph idx="1"/>
          </p:nvPr>
        </p:nvSpPr>
        <p:spPr/>
        <p:txBody>
          <a:bodyPr/>
          <a:lstStyle/>
          <a:p>
            <a:pPr marL="0" indent="0">
              <a:buNone/>
            </a:pPr>
            <a:r>
              <a:rPr lang="en-US" altLang="zh-CN" dirty="0"/>
              <a:t>2</a:t>
            </a:r>
            <a:r>
              <a:rPr lang="zh-CN" altLang="en-US" dirty="0"/>
              <a:t>．</a:t>
            </a:r>
            <a:r>
              <a:rPr lang="en-US" altLang="zh-CN" dirty="0"/>
              <a:t>NumPy(Numerical Python)—— Python </a:t>
            </a:r>
            <a:r>
              <a:rPr lang="zh-CN" altLang="en-US" dirty="0"/>
              <a:t>科学计算的基础包</a:t>
            </a:r>
          </a:p>
          <a:p>
            <a:pPr lvl="1"/>
            <a:r>
              <a:rPr lang="zh-CN" altLang="en-US" dirty="0"/>
              <a:t>快速高效的多维数组对象 </a:t>
            </a:r>
            <a:r>
              <a:rPr lang="en-US" altLang="zh-CN" dirty="0" err="1"/>
              <a:t>ndarray</a:t>
            </a:r>
            <a:r>
              <a:rPr lang="zh-CN" altLang="en-US" dirty="0"/>
              <a:t>。</a:t>
            </a:r>
          </a:p>
          <a:p>
            <a:pPr lvl="1"/>
            <a:r>
              <a:rPr lang="zh-CN" altLang="en-US" dirty="0"/>
              <a:t>对数组执行元素级的计算以及直接对数组执行数学运算的函数。</a:t>
            </a:r>
          </a:p>
          <a:p>
            <a:pPr lvl="1"/>
            <a:r>
              <a:rPr lang="zh-CN" altLang="en-US" dirty="0"/>
              <a:t>读写硬盘上基于数组的数据集的工具。</a:t>
            </a:r>
          </a:p>
          <a:p>
            <a:pPr lvl="1"/>
            <a:r>
              <a:rPr lang="zh-CN" altLang="en-US" dirty="0"/>
              <a:t>线性代数运算、傅里叶变换，以及随机数生成的功能。</a:t>
            </a:r>
          </a:p>
          <a:p>
            <a:pPr lvl="1"/>
            <a:r>
              <a:rPr lang="zh-CN" altLang="en-US" dirty="0"/>
              <a:t>将 </a:t>
            </a:r>
            <a:r>
              <a:rPr lang="en-US" altLang="zh-CN" dirty="0"/>
              <a:t>C</a:t>
            </a:r>
            <a:r>
              <a:rPr lang="zh-CN" altLang="en-US" dirty="0"/>
              <a:t>、</a:t>
            </a:r>
            <a:r>
              <a:rPr lang="en-US" altLang="zh-CN" dirty="0"/>
              <a:t>C++</a:t>
            </a:r>
            <a:r>
              <a:rPr lang="zh-CN" altLang="en-US" dirty="0"/>
              <a:t>、</a:t>
            </a:r>
            <a:r>
              <a:rPr lang="en-US" altLang="zh-CN" dirty="0"/>
              <a:t>Fortran </a:t>
            </a:r>
            <a:r>
              <a:rPr lang="zh-CN" altLang="en-US" dirty="0"/>
              <a:t>代码集成到 </a:t>
            </a:r>
            <a:r>
              <a:rPr lang="en-US" altLang="zh-CN" dirty="0"/>
              <a:t>Python </a:t>
            </a:r>
            <a:r>
              <a:rPr lang="zh-CN" altLang="en-US" dirty="0"/>
              <a:t>的工具。</a:t>
            </a:r>
          </a:p>
        </p:txBody>
      </p:sp>
      <p:sp>
        <p:nvSpPr>
          <p:cNvPr id="4" name="日期占位符 3">
            <a:extLst>
              <a:ext uri="{FF2B5EF4-FFF2-40B4-BE49-F238E27FC236}">
                <a16:creationId xmlns:a16="http://schemas.microsoft.com/office/drawing/2014/main" id="{36DD7AE7-9BE8-4F52-B65E-DD3B8DF1CF67}"/>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7B679828-0D09-4E40-964E-186B5E760835}"/>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9F23EA95-697D-499D-BCD5-D4F2011836F1}"/>
              </a:ext>
            </a:extLst>
          </p:cNvPr>
          <p:cNvSpPr>
            <a:spLocks noGrp="1"/>
          </p:cNvSpPr>
          <p:nvPr>
            <p:ph type="sldNum" sz="quarter" idx="12"/>
          </p:nvPr>
        </p:nvSpPr>
        <p:spPr/>
        <p:txBody>
          <a:bodyPr/>
          <a:lstStyle/>
          <a:p>
            <a:fld id="{363EFDB9-B238-4B86-B88C-C9728C420079}" type="slidenum">
              <a:rPr lang="zh-CN" altLang="en-US" smtClean="0"/>
              <a:t>25</a:t>
            </a:fld>
            <a:endParaRPr lang="zh-CN" altLang="en-US"/>
          </a:p>
        </p:txBody>
      </p:sp>
    </p:spTree>
    <p:extLst>
      <p:ext uri="{BB962C8B-B14F-4D97-AF65-F5344CB8AC3E}">
        <p14:creationId xmlns:p14="http://schemas.microsoft.com/office/powerpoint/2010/main" val="12516571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E3A571-D484-41E8-B3E4-B7430501EEEE}"/>
              </a:ext>
            </a:extLst>
          </p:cNvPr>
          <p:cNvSpPr>
            <a:spLocks noGrp="1"/>
          </p:cNvSpPr>
          <p:nvPr>
            <p:ph type="title"/>
          </p:nvPr>
        </p:nvSpPr>
        <p:spPr/>
        <p:txBody>
          <a:bodyPr/>
          <a:lstStyle/>
          <a:p>
            <a:r>
              <a:rPr lang="en-US" altLang="zh-CN" dirty="0"/>
              <a:t>Python</a:t>
            </a:r>
            <a:r>
              <a:rPr lang="zh-CN" altLang="en-US" dirty="0"/>
              <a:t>数据分析常用第三方模块</a:t>
            </a:r>
          </a:p>
        </p:txBody>
      </p:sp>
      <p:sp>
        <p:nvSpPr>
          <p:cNvPr id="3" name="内容占位符 2">
            <a:extLst>
              <a:ext uri="{FF2B5EF4-FFF2-40B4-BE49-F238E27FC236}">
                <a16:creationId xmlns:a16="http://schemas.microsoft.com/office/drawing/2014/main" id="{3E3680BF-E660-4D66-8CA6-34DEBA8B20CF}"/>
              </a:ext>
            </a:extLst>
          </p:cNvPr>
          <p:cNvSpPr>
            <a:spLocks noGrp="1"/>
          </p:cNvSpPr>
          <p:nvPr>
            <p:ph idx="1"/>
          </p:nvPr>
        </p:nvSpPr>
        <p:spPr/>
        <p:txBody>
          <a:bodyPr>
            <a:normAutofit fontScale="92500" lnSpcReduction="20000"/>
          </a:bodyPr>
          <a:lstStyle/>
          <a:p>
            <a:pPr marL="0" indent="0">
              <a:buNone/>
            </a:pPr>
            <a:r>
              <a:rPr lang="en-US" altLang="zh-CN" dirty="0"/>
              <a:t>3</a:t>
            </a:r>
            <a:r>
              <a:rPr lang="zh-CN" altLang="en-US" dirty="0"/>
              <a:t>．</a:t>
            </a:r>
            <a:r>
              <a:rPr lang="en-US" altLang="zh-CN" dirty="0"/>
              <a:t>SciPy——</a:t>
            </a:r>
            <a:r>
              <a:rPr lang="zh-CN" altLang="en-US" dirty="0"/>
              <a:t>专门解决科学计算中各种标准问题域的模块的集合</a:t>
            </a:r>
          </a:p>
          <a:p>
            <a:pPr lvl="1"/>
            <a:r>
              <a:rPr lang="en-US" altLang="zh-CN" dirty="0"/>
              <a:t>SciPy </a:t>
            </a:r>
            <a:r>
              <a:rPr lang="zh-CN" altLang="en-US" dirty="0"/>
              <a:t>主要包含了 </a:t>
            </a:r>
            <a:r>
              <a:rPr lang="en-US" altLang="zh-CN" dirty="0"/>
              <a:t>8 </a:t>
            </a:r>
            <a:r>
              <a:rPr lang="zh-CN" altLang="en-US" dirty="0"/>
              <a:t>个模块，不同的子模块有不同的应用，如插值、积分、优化、图像处理和特殊函数等。</a:t>
            </a:r>
          </a:p>
          <a:p>
            <a:pPr lvl="2"/>
            <a:r>
              <a:rPr lang="en-US" altLang="zh-CN" dirty="0" err="1"/>
              <a:t>scipy.integrate</a:t>
            </a:r>
            <a:r>
              <a:rPr lang="en-US" altLang="zh-CN" dirty="0"/>
              <a:t>     </a:t>
            </a:r>
            <a:r>
              <a:rPr lang="zh-CN" altLang="en-US" dirty="0"/>
              <a:t>数值积分例程和微分方程求解器</a:t>
            </a:r>
          </a:p>
          <a:p>
            <a:pPr lvl="2"/>
            <a:r>
              <a:rPr lang="en-US" altLang="zh-CN" dirty="0" err="1"/>
              <a:t>scipy.linalg</a:t>
            </a:r>
            <a:r>
              <a:rPr lang="en-US" altLang="zh-CN" dirty="0"/>
              <a:t>          </a:t>
            </a:r>
            <a:r>
              <a:rPr lang="zh-CN" altLang="en-US" dirty="0"/>
              <a:t>扩展了由 </a:t>
            </a:r>
            <a:r>
              <a:rPr lang="en-US" altLang="zh-CN" dirty="0" err="1"/>
              <a:t>numpy.linalg</a:t>
            </a:r>
            <a:r>
              <a:rPr lang="en-US" altLang="zh-CN" dirty="0"/>
              <a:t> </a:t>
            </a:r>
            <a:r>
              <a:rPr lang="zh-CN" altLang="en-US" dirty="0"/>
              <a:t>提供的线性代数例程和矩阵分解功能</a:t>
            </a:r>
          </a:p>
          <a:p>
            <a:pPr lvl="2"/>
            <a:r>
              <a:rPr lang="en-US" altLang="zh-CN" dirty="0" err="1"/>
              <a:t>scipy.optimize</a:t>
            </a:r>
            <a:r>
              <a:rPr lang="en-US" altLang="zh-CN" dirty="0"/>
              <a:t>     </a:t>
            </a:r>
            <a:r>
              <a:rPr lang="zh-CN" altLang="en-US" dirty="0"/>
              <a:t>函数优化器（最小化器）以及根查找算法</a:t>
            </a:r>
          </a:p>
          <a:p>
            <a:pPr lvl="2"/>
            <a:r>
              <a:rPr lang="en-US" altLang="zh-CN" dirty="0" err="1"/>
              <a:t>scipy.signal</a:t>
            </a:r>
            <a:r>
              <a:rPr lang="en-US" altLang="zh-CN" dirty="0"/>
              <a:t>         </a:t>
            </a:r>
            <a:r>
              <a:rPr lang="zh-CN" altLang="en-US" dirty="0"/>
              <a:t>信号处理工具</a:t>
            </a:r>
          </a:p>
          <a:p>
            <a:pPr lvl="2"/>
            <a:r>
              <a:rPr lang="en-US" altLang="zh-CN" dirty="0" err="1"/>
              <a:t>scipy.sparse</a:t>
            </a:r>
            <a:r>
              <a:rPr lang="en-US" altLang="zh-CN" dirty="0"/>
              <a:t>        </a:t>
            </a:r>
            <a:r>
              <a:rPr lang="zh-CN" altLang="en-US" dirty="0"/>
              <a:t>稀疏矩阵和稀疏线性系统求解器</a:t>
            </a:r>
          </a:p>
          <a:p>
            <a:pPr lvl="2"/>
            <a:r>
              <a:rPr lang="en-US" altLang="zh-CN" dirty="0" err="1"/>
              <a:t>scipy.special</a:t>
            </a:r>
            <a:r>
              <a:rPr lang="en-US" altLang="zh-CN" dirty="0"/>
              <a:t>       SPECFUN</a:t>
            </a:r>
            <a:r>
              <a:rPr lang="zh-CN" altLang="en-US" dirty="0"/>
              <a:t>（这是一个实现了许多常用数学函数的 </a:t>
            </a:r>
            <a:r>
              <a:rPr lang="en-US" altLang="zh-CN" dirty="0"/>
              <a:t>Fortran </a:t>
            </a:r>
            <a:r>
              <a:rPr lang="zh-CN" altLang="en-US" dirty="0"/>
              <a:t>库）的包装器</a:t>
            </a:r>
          </a:p>
          <a:p>
            <a:pPr lvl="2"/>
            <a:r>
              <a:rPr lang="en-US" altLang="zh-CN" dirty="0" err="1"/>
              <a:t>scipy.stats</a:t>
            </a:r>
            <a:r>
              <a:rPr lang="en-US" altLang="zh-CN" dirty="0"/>
              <a:t>           </a:t>
            </a:r>
            <a:r>
              <a:rPr lang="zh-CN" altLang="en-US" dirty="0"/>
              <a:t>检验连续和离散概率分布、各种统计检验方法，以及描述统计法</a:t>
            </a:r>
          </a:p>
          <a:p>
            <a:pPr lvl="2"/>
            <a:r>
              <a:rPr lang="en-US" altLang="zh-CN" dirty="0" err="1"/>
              <a:t>scipy.weave</a:t>
            </a:r>
            <a:r>
              <a:rPr lang="en-US" altLang="zh-CN" dirty="0"/>
              <a:t>        </a:t>
            </a:r>
            <a:r>
              <a:rPr lang="zh-CN" altLang="en-US" dirty="0"/>
              <a:t>利用内联 </a:t>
            </a:r>
            <a:r>
              <a:rPr lang="en-US" altLang="zh-CN" dirty="0"/>
              <a:t>C++</a:t>
            </a:r>
            <a:r>
              <a:rPr lang="zh-CN" altLang="en-US" dirty="0"/>
              <a:t>代码加速数组计算的工具</a:t>
            </a:r>
          </a:p>
        </p:txBody>
      </p:sp>
      <p:sp>
        <p:nvSpPr>
          <p:cNvPr id="4" name="日期占位符 3">
            <a:extLst>
              <a:ext uri="{FF2B5EF4-FFF2-40B4-BE49-F238E27FC236}">
                <a16:creationId xmlns:a16="http://schemas.microsoft.com/office/drawing/2014/main" id="{91E82C1C-6779-4D6A-9475-6279FA1CA90E}"/>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75EEADD7-38E4-45F5-912B-3B0E560D1571}"/>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603F8F7F-CC83-442B-8534-8867513462BA}"/>
              </a:ext>
            </a:extLst>
          </p:cNvPr>
          <p:cNvSpPr>
            <a:spLocks noGrp="1"/>
          </p:cNvSpPr>
          <p:nvPr>
            <p:ph type="sldNum" sz="quarter" idx="12"/>
          </p:nvPr>
        </p:nvSpPr>
        <p:spPr/>
        <p:txBody>
          <a:bodyPr/>
          <a:lstStyle/>
          <a:p>
            <a:fld id="{363EFDB9-B238-4B86-B88C-C9728C420079}" type="slidenum">
              <a:rPr lang="zh-CN" altLang="en-US" smtClean="0"/>
              <a:t>26</a:t>
            </a:fld>
            <a:endParaRPr lang="zh-CN" altLang="en-US"/>
          </a:p>
        </p:txBody>
      </p:sp>
    </p:spTree>
    <p:extLst>
      <p:ext uri="{BB962C8B-B14F-4D97-AF65-F5344CB8AC3E}">
        <p14:creationId xmlns:p14="http://schemas.microsoft.com/office/powerpoint/2010/main" val="339173277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7BFA7A-91A4-48BF-97CE-C7AE875A7E37}"/>
              </a:ext>
            </a:extLst>
          </p:cNvPr>
          <p:cNvSpPr>
            <a:spLocks noGrp="1"/>
          </p:cNvSpPr>
          <p:nvPr>
            <p:ph type="title"/>
          </p:nvPr>
        </p:nvSpPr>
        <p:spPr/>
        <p:txBody>
          <a:bodyPr/>
          <a:lstStyle/>
          <a:p>
            <a:r>
              <a:rPr lang="en-US" altLang="zh-CN" dirty="0"/>
              <a:t>Python</a:t>
            </a:r>
            <a:r>
              <a:rPr lang="zh-CN" altLang="en-US" dirty="0"/>
              <a:t>数据分析常用第三方模块</a:t>
            </a:r>
          </a:p>
        </p:txBody>
      </p:sp>
      <p:sp>
        <p:nvSpPr>
          <p:cNvPr id="3" name="内容占位符 2">
            <a:extLst>
              <a:ext uri="{FF2B5EF4-FFF2-40B4-BE49-F238E27FC236}">
                <a16:creationId xmlns:a16="http://schemas.microsoft.com/office/drawing/2014/main" id="{A5CFA0D4-2F42-460C-92C8-7BE5B31BC9B0}"/>
              </a:ext>
            </a:extLst>
          </p:cNvPr>
          <p:cNvSpPr>
            <a:spLocks noGrp="1"/>
          </p:cNvSpPr>
          <p:nvPr>
            <p:ph idx="1"/>
          </p:nvPr>
        </p:nvSpPr>
        <p:spPr/>
        <p:txBody>
          <a:bodyPr/>
          <a:lstStyle/>
          <a:p>
            <a:pPr marL="0" indent="0">
              <a:buNone/>
            </a:pPr>
            <a:r>
              <a:rPr lang="en-US" altLang="zh-CN" dirty="0"/>
              <a:t>4</a:t>
            </a:r>
            <a:r>
              <a:rPr lang="zh-CN" altLang="en-US" dirty="0"/>
              <a:t>．</a:t>
            </a:r>
            <a:r>
              <a:rPr lang="en-US" altLang="zh-CN" dirty="0"/>
              <a:t>Pandas——</a:t>
            </a:r>
            <a:r>
              <a:rPr lang="zh-CN" altLang="en-US" dirty="0"/>
              <a:t>数据分析核心库</a:t>
            </a:r>
          </a:p>
          <a:p>
            <a:pPr lvl="1"/>
            <a:r>
              <a:rPr lang="zh-CN" altLang="en-US" dirty="0"/>
              <a:t>提供了一系列能够快速、便捷地处理结构化数据的数据结构和函数。</a:t>
            </a:r>
          </a:p>
          <a:p>
            <a:pPr lvl="1"/>
            <a:r>
              <a:rPr lang="zh-CN" altLang="en-US" dirty="0"/>
              <a:t>高性能的数组计算功能以及电子表格和关系型数据库（如 </a:t>
            </a:r>
            <a:r>
              <a:rPr lang="en-US" altLang="zh-CN" dirty="0"/>
              <a:t>SQL</a:t>
            </a:r>
            <a:r>
              <a:rPr lang="zh-CN" altLang="en-US" dirty="0"/>
              <a:t>）灵活的数据处理功能。</a:t>
            </a:r>
          </a:p>
          <a:p>
            <a:pPr lvl="1"/>
            <a:r>
              <a:rPr lang="zh-CN" altLang="en-US" dirty="0"/>
              <a:t>复杂精细的索引功能，以便便捷地完成重塑、切片和切块、聚合及选取数据子集等操作</a:t>
            </a:r>
          </a:p>
        </p:txBody>
      </p:sp>
      <p:sp>
        <p:nvSpPr>
          <p:cNvPr id="4" name="日期占位符 3">
            <a:extLst>
              <a:ext uri="{FF2B5EF4-FFF2-40B4-BE49-F238E27FC236}">
                <a16:creationId xmlns:a16="http://schemas.microsoft.com/office/drawing/2014/main" id="{FD120BD1-63E2-4E61-BE8C-72E38F17610D}"/>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C3C84891-0816-4AA5-BB8B-71EDC9F16FF6}"/>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8F0B415E-2234-402D-B498-70BF41700FC0}"/>
              </a:ext>
            </a:extLst>
          </p:cNvPr>
          <p:cNvSpPr>
            <a:spLocks noGrp="1"/>
          </p:cNvSpPr>
          <p:nvPr>
            <p:ph type="sldNum" sz="quarter" idx="12"/>
          </p:nvPr>
        </p:nvSpPr>
        <p:spPr/>
        <p:txBody>
          <a:bodyPr/>
          <a:lstStyle/>
          <a:p>
            <a:fld id="{363EFDB9-B238-4B86-B88C-C9728C420079}" type="slidenum">
              <a:rPr lang="zh-CN" altLang="en-US" smtClean="0"/>
              <a:t>27</a:t>
            </a:fld>
            <a:endParaRPr lang="zh-CN" altLang="en-US"/>
          </a:p>
        </p:txBody>
      </p:sp>
    </p:spTree>
    <p:extLst>
      <p:ext uri="{BB962C8B-B14F-4D97-AF65-F5344CB8AC3E}">
        <p14:creationId xmlns:p14="http://schemas.microsoft.com/office/powerpoint/2010/main" val="9206464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AE9829-3A8C-4A1E-9790-AA55BA73A1AE}"/>
              </a:ext>
            </a:extLst>
          </p:cNvPr>
          <p:cNvSpPr>
            <a:spLocks noGrp="1"/>
          </p:cNvSpPr>
          <p:nvPr>
            <p:ph type="title"/>
          </p:nvPr>
        </p:nvSpPr>
        <p:spPr/>
        <p:txBody>
          <a:bodyPr/>
          <a:lstStyle/>
          <a:p>
            <a:r>
              <a:rPr lang="en-US" altLang="zh-CN" dirty="0"/>
              <a:t>Python</a:t>
            </a:r>
            <a:r>
              <a:rPr lang="zh-CN" altLang="en-US" dirty="0"/>
              <a:t>数据分析常用第三方模块</a:t>
            </a:r>
          </a:p>
        </p:txBody>
      </p:sp>
      <p:sp>
        <p:nvSpPr>
          <p:cNvPr id="3" name="内容占位符 2">
            <a:extLst>
              <a:ext uri="{FF2B5EF4-FFF2-40B4-BE49-F238E27FC236}">
                <a16:creationId xmlns:a16="http://schemas.microsoft.com/office/drawing/2014/main" id="{FCD15415-6FCB-473E-AD57-449248E4D281}"/>
              </a:ext>
            </a:extLst>
          </p:cNvPr>
          <p:cNvSpPr>
            <a:spLocks noGrp="1"/>
          </p:cNvSpPr>
          <p:nvPr>
            <p:ph idx="1"/>
          </p:nvPr>
        </p:nvSpPr>
        <p:spPr/>
        <p:txBody>
          <a:bodyPr/>
          <a:lstStyle/>
          <a:p>
            <a:r>
              <a:rPr lang="en-US" altLang="zh-CN" dirty="0"/>
              <a:t>5</a:t>
            </a:r>
            <a:r>
              <a:rPr lang="zh-CN" altLang="en-US" dirty="0"/>
              <a:t>．</a:t>
            </a:r>
            <a:r>
              <a:rPr lang="en-US" altLang="zh-CN" dirty="0"/>
              <a:t>Matplotlib——</a:t>
            </a:r>
            <a:r>
              <a:rPr lang="zh-CN" altLang="en-US" dirty="0"/>
              <a:t>绘制数据图表的 </a:t>
            </a:r>
            <a:r>
              <a:rPr lang="en-US" altLang="zh-CN" dirty="0"/>
              <a:t>Python </a:t>
            </a:r>
            <a:r>
              <a:rPr lang="zh-CN" altLang="en-US" dirty="0"/>
              <a:t>库</a:t>
            </a:r>
          </a:p>
          <a:p>
            <a:pPr lvl="1"/>
            <a:r>
              <a:rPr lang="en-US" altLang="zh-CN" dirty="0"/>
              <a:t>Python</a:t>
            </a:r>
            <a:r>
              <a:rPr lang="zh-CN" altLang="en-US" dirty="0"/>
              <a:t>的</a:t>
            </a:r>
            <a:r>
              <a:rPr lang="en-US" altLang="zh-CN" dirty="0"/>
              <a:t>2D</a:t>
            </a:r>
            <a:r>
              <a:rPr lang="zh-CN" altLang="en-US" dirty="0"/>
              <a:t>绘图库，非常适合创建出版物上用的图表。</a:t>
            </a:r>
          </a:p>
          <a:p>
            <a:pPr lvl="1"/>
            <a:r>
              <a:rPr lang="zh-CN" altLang="en-US" dirty="0"/>
              <a:t>操作比较容易，几行代码即可生成直方图、功率谱图、条形图、错误图和散点图等图形。</a:t>
            </a:r>
          </a:p>
          <a:p>
            <a:pPr lvl="1"/>
            <a:r>
              <a:rPr lang="zh-CN" altLang="en-US" dirty="0"/>
              <a:t>提供了</a:t>
            </a:r>
            <a:r>
              <a:rPr lang="en-US" altLang="zh-CN" dirty="0" err="1"/>
              <a:t>pylab</a:t>
            </a:r>
            <a:r>
              <a:rPr lang="zh-CN" altLang="en-US" dirty="0"/>
              <a:t>的模块，其中包括了</a:t>
            </a:r>
            <a:r>
              <a:rPr lang="en-US" altLang="zh-CN" dirty="0"/>
              <a:t>NumPy</a:t>
            </a:r>
            <a:r>
              <a:rPr lang="zh-CN" altLang="en-US" dirty="0"/>
              <a:t>和</a:t>
            </a:r>
            <a:r>
              <a:rPr lang="en-US" altLang="zh-CN" dirty="0" err="1"/>
              <a:t>pyplot</a:t>
            </a:r>
            <a:r>
              <a:rPr lang="zh-CN" altLang="en-US" dirty="0"/>
              <a:t>中许多常用的函数，方便用户快速进行计算和绘图。</a:t>
            </a:r>
          </a:p>
          <a:p>
            <a:pPr lvl="1"/>
            <a:r>
              <a:rPr lang="zh-CN" altLang="en-US" dirty="0"/>
              <a:t>交互式的数据绘图环境，绘制的图表也是交互式的。</a:t>
            </a:r>
          </a:p>
        </p:txBody>
      </p:sp>
      <p:sp>
        <p:nvSpPr>
          <p:cNvPr id="4" name="日期占位符 3">
            <a:extLst>
              <a:ext uri="{FF2B5EF4-FFF2-40B4-BE49-F238E27FC236}">
                <a16:creationId xmlns:a16="http://schemas.microsoft.com/office/drawing/2014/main" id="{253587CB-AC6C-403A-9504-22638647C32C}"/>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BB8F4B10-6F6D-4A50-B378-23243B18C099}"/>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2F62730D-FE48-4A19-9420-21778DE7A889}"/>
              </a:ext>
            </a:extLst>
          </p:cNvPr>
          <p:cNvSpPr>
            <a:spLocks noGrp="1"/>
          </p:cNvSpPr>
          <p:nvPr>
            <p:ph type="sldNum" sz="quarter" idx="12"/>
          </p:nvPr>
        </p:nvSpPr>
        <p:spPr/>
        <p:txBody>
          <a:bodyPr/>
          <a:lstStyle/>
          <a:p>
            <a:fld id="{363EFDB9-B238-4B86-B88C-C9728C420079}" type="slidenum">
              <a:rPr lang="zh-CN" altLang="en-US" smtClean="0"/>
              <a:t>28</a:t>
            </a:fld>
            <a:endParaRPr lang="zh-CN" altLang="en-US"/>
          </a:p>
        </p:txBody>
      </p:sp>
    </p:spTree>
    <p:extLst>
      <p:ext uri="{BB962C8B-B14F-4D97-AF65-F5344CB8AC3E}">
        <p14:creationId xmlns:p14="http://schemas.microsoft.com/office/powerpoint/2010/main" val="297490961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49E1A9-33AB-4BE5-822D-2C9C455BD36A}"/>
              </a:ext>
            </a:extLst>
          </p:cNvPr>
          <p:cNvSpPr>
            <a:spLocks noGrp="1"/>
          </p:cNvSpPr>
          <p:nvPr>
            <p:ph type="title"/>
          </p:nvPr>
        </p:nvSpPr>
        <p:spPr/>
        <p:txBody>
          <a:bodyPr/>
          <a:lstStyle/>
          <a:p>
            <a:r>
              <a:rPr lang="en-US" altLang="zh-CN" dirty="0"/>
              <a:t>Python</a:t>
            </a:r>
            <a:r>
              <a:rPr lang="zh-CN" altLang="en-US" dirty="0"/>
              <a:t>数据分析常用第三方模块</a:t>
            </a:r>
          </a:p>
        </p:txBody>
      </p:sp>
      <p:sp>
        <p:nvSpPr>
          <p:cNvPr id="3" name="内容占位符 2">
            <a:extLst>
              <a:ext uri="{FF2B5EF4-FFF2-40B4-BE49-F238E27FC236}">
                <a16:creationId xmlns:a16="http://schemas.microsoft.com/office/drawing/2014/main" id="{D846C058-9F1E-49E9-A1BF-905AD55CC346}"/>
              </a:ext>
            </a:extLst>
          </p:cNvPr>
          <p:cNvSpPr>
            <a:spLocks noGrp="1"/>
          </p:cNvSpPr>
          <p:nvPr>
            <p:ph idx="1"/>
          </p:nvPr>
        </p:nvSpPr>
        <p:spPr/>
        <p:txBody>
          <a:bodyPr/>
          <a:lstStyle/>
          <a:p>
            <a:pPr marL="0" indent="0">
              <a:buNone/>
            </a:pPr>
            <a:r>
              <a:rPr lang="en-US" altLang="zh-CN" dirty="0"/>
              <a:t>6</a:t>
            </a:r>
            <a:r>
              <a:rPr lang="zh-CN" altLang="en-US" dirty="0"/>
              <a:t>．</a:t>
            </a:r>
            <a:r>
              <a:rPr lang="en-US" altLang="zh-CN" dirty="0" err="1"/>
              <a:t>scikit</a:t>
            </a:r>
            <a:r>
              <a:rPr lang="en-US" altLang="zh-CN" dirty="0"/>
              <a:t>-learn——</a:t>
            </a:r>
            <a:r>
              <a:rPr lang="zh-CN" altLang="en-US" dirty="0"/>
              <a:t>数据挖掘和数据分析工具</a:t>
            </a:r>
          </a:p>
          <a:p>
            <a:pPr lvl="1"/>
            <a:r>
              <a:rPr lang="zh-CN" altLang="en-US" dirty="0"/>
              <a:t>简单有效，供用户在各种环境下重复使用。</a:t>
            </a:r>
          </a:p>
          <a:p>
            <a:pPr lvl="1"/>
            <a:r>
              <a:rPr lang="zh-CN" altLang="en-US" dirty="0"/>
              <a:t>封装了一些常用的算法方法。</a:t>
            </a:r>
          </a:p>
          <a:p>
            <a:pPr lvl="1"/>
            <a:r>
              <a:rPr lang="en-US" altLang="zh-CN" dirty="0"/>
              <a:t>6 </a:t>
            </a:r>
            <a:r>
              <a:rPr lang="zh-CN" altLang="en-US" dirty="0"/>
              <a:t>个基本模块主要有数据预处理、模型选择、分类、聚类、数据降维和回归 。</a:t>
            </a:r>
            <a:endParaRPr lang="en-US" altLang="zh-CN" dirty="0"/>
          </a:p>
          <a:p>
            <a:r>
              <a:rPr lang="zh-CN" altLang="en-US" dirty="0"/>
              <a:t>在数据量不大的情况下，</a:t>
            </a:r>
            <a:r>
              <a:rPr lang="en-US" altLang="zh-CN" dirty="0" err="1"/>
              <a:t>scikit</a:t>
            </a:r>
            <a:r>
              <a:rPr lang="en-US" altLang="zh-CN" dirty="0"/>
              <a:t>-learn</a:t>
            </a:r>
            <a:r>
              <a:rPr lang="zh-CN" altLang="en-US" dirty="0"/>
              <a:t>可以解决大部分问题。</a:t>
            </a:r>
          </a:p>
        </p:txBody>
      </p:sp>
      <p:sp>
        <p:nvSpPr>
          <p:cNvPr id="4" name="日期占位符 3">
            <a:extLst>
              <a:ext uri="{FF2B5EF4-FFF2-40B4-BE49-F238E27FC236}">
                <a16:creationId xmlns:a16="http://schemas.microsoft.com/office/drawing/2014/main" id="{AEACEDA8-469F-49B7-BD26-7AA47AFA209F}"/>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9803E1B2-0633-4A16-B536-148E7B2CD6A7}"/>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AB6F3175-7FB0-4E30-A4A3-BE3BA360EED1}"/>
              </a:ext>
            </a:extLst>
          </p:cNvPr>
          <p:cNvSpPr>
            <a:spLocks noGrp="1"/>
          </p:cNvSpPr>
          <p:nvPr>
            <p:ph type="sldNum" sz="quarter" idx="12"/>
          </p:nvPr>
        </p:nvSpPr>
        <p:spPr/>
        <p:txBody>
          <a:bodyPr/>
          <a:lstStyle/>
          <a:p>
            <a:fld id="{363EFDB9-B238-4B86-B88C-C9728C420079}" type="slidenum">
              <a:rPr lang="zh-CN" altLang="en-US" smtClean="0"/>
              <a:t>29</a:t>
            </a:fld>
            <a:endParaRPr lang="zh-CN" altLang="en-US"/>
          </a:p>
        </p:txBody>
      </p:sp>
    </p:spTree>
    <p:extLst>
      <p:ext uri="{BB962C8B-B14F-4D97-AF65-F5344CB8AC3E}">
        <p14:creationId xmlns:p14="http://schemas.microsoft.com/office/powerpoint/2010/main" val="29093678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41695"/>
            <a:ext cx="10515600" cy="776288"/>
          </a:xfrm>
        </p:spPr>
        <p:txBody>
          <a:bodyPr>
            <a:normAutofit/>
          </a:bodyPr>
          <a:lstStyle/>
          <a:p>
            <a:r>
              <a:rPr lang="en-US" altLang="zh-CN" sz="2500" dirty="0">
                <a:solidFill>
                  <a:schemeClr val="tx1">
                    <a:lumMod val="65000"/>
                    <a:lumOff val="35000"/>
                  </a:schemeClr>
                </a:solidFill>
              </a:rPr>
              <a:t>《</a:t>
            </a:r>
            <a:r>
              <a:rPr lang="zh-CN" altLang="en-US" sz="2500" dirty="0">
                <a:solidFill>
                  <a:schemeClr val="tx1">
                    <a:lumMod val="65000"/>
                    <a:lumOff val="35000"/>
                  </a:schemeClr>
                </a:solidFill>
              </a:rPr>
              <a:t>科学计算与数据分析</a:t>
            </a:r>
            <a:r>
              <a:rPr lang="en-US" altLang="zh-CN" sz="2500" dirty="0">
                <a:solidFill>
                  <a:schemeClr val="tx1">
                    <a:lumMod val="65000"/>
                    <a:lumOff val="35000"/>
                  </a:schemeClr>
                </a:solidFill>
              </a:rPr>
              <a:t>》</a:t>
            </a:r>
            <a:r>
              <a:rPr lang="zh-CN" altLang="en-US" sz="2500" dirty="0">
                <a:solidFill>
                  <a:schemeClr val="tx1">
                    <a:lumMod val="65000"/>
                    <a:lumOff val="35000"/>
                  </a:schemeClr>
                </a:solidFill>
              </a:rPr>
              <a:t>课程说明</a:t>
            </a:r>
          </a:p>
        </p:txBody>
      </p:sp>
      <p:sp>
        <p:nvSpPr>
          <p:cNvPr id="3" name="内容占位符 2"/>
          <p:cNvSpPr>
            <a:spLocks noGrp="1"/>
          </p:cNvSpPr>
          <p:nvPr>
            <p:ph idx="1"/>
          </p:nvPr>
        </p:nvSpPr>
        <p:spPr>
          <a:xfrm>
            <a:off x="838200" y="1825625"/>
            <a:ext cx="10515600" cy="2036691"/>
          </a:xfrm>
        </p:spPr>
        <p:txBody>
          <a:bodyPr>
            <a:normAutofit/>
          </a:bodyPr>
          <a:lstStyle/>
          <a:p>
            <a:pPr>
              <a:lnSpc>
                <a:spcPct val="150000"/>
              </a:lnSpc>
            </a:pPr>
            <a:r>
              <a:rPr lang="zh-CN" altLang="en-US" sz="1800" dirty="0"/>
              <a:t>人工智能体系基础课程，为后续课程奠定坚实的理论基础和操作基础</a:t>
            </a:r>
            <a:r>
              <a:rPr lang="en-US" altLang="zh-CN" sz="1800" dirty="0"/>
              <a:t>;</a:t>
            </a:r>
          </a:p>
          <a:p>
            <a:pPr>
              <a:lnSpc>
                <a:spcPct val="150000"/>
              </a:lnSpc>
            </a:pPr>
            <a:r>
              <a:rPr lang="zh-CN" altLang="en-US" sz="1800" dirty="0"/>
              <a:t>课程分为</a:t>
            </a:r>
            <a:r>
              <a:rPr lang="en-US" altLang="zh-CN" sz="1800" b="1" dirty="0">
                <a:solidFill>
                  <a:schemeClr val="accent2"/>
                </a:solidFill>
              </a:rPr>
              <a:t>4</a:t>
            </a:r>
            <a:r>
              <a:rPr lang="zh-CN" altLang="en-US" sz="1800" b="1" dirty="0">
                <a:solidFill>
                  <a:schemeClr val="accent2"/>
                </a:solidFill>
              </a:rPr>
              <a:t>个章节</a:t>
            </a:r>
            <a:r>
              <a:rPr lang="zh-CN" altLang="en-US" sz="1800" dirty="0"/>
              <a:t>，从零基础入门，全面介绍科学计算与可视化技术的基础知识，通过大量的</a:t>
            </a:r>
            <a:r>
              <a:rPr lang="zh-CN" altLang="en-US" sz="1800" b="1" dirty="0">
                <a:solidFill>
                  <a:schemeClr val="accent6">
                    <a:lumMod val="75000"/>
                  </a:schemeClr>
                </a:solidFill>
              </a:rPr>
              <a:t>实战案例</a:t>
            </a:r>
            <a:r>
              <a:rPr lang="zh-CN" altLang="en-US" sz="1800" dirty="0"/>
              <a:t>和</a:t>
            </a:r>
            <a:r>
              <a:rPr lang="zh-CN" altLang="en-US" sz="1800" b="1" dirty="0">
                <a:solidFill>
                  <a:schemeClr val="accent6">
                    <a:lumMod val="75000"/>
                  </a:schemeClr>
                </a:solidFill>
              </a:rPr>
              <a:t>训练任务</a:t>
            </a:r>
            <a:r>
              <a:rPr lang="zh-CN" altLang="en-US" sz="1800" dirty="0"/>
              <a:t>，让学习者快速掌握科学计算的常用</a:t>
            </a:r>
            <a:r>
              <a:rPr lang="en-US" altLang="zh-CN" sz="1800" dirty="0"/>
              <a:t>API</a:t>
            </a:r>
            <a:r>
              <a:rPr lang="zh-CN" altLang="en-US" sz="1800" dirty="0"/>
              <a:t>。</a:t>
            </a:r>
          </a:p>
        </p:txBody>
      </p:sp>
      <p:sp>
        <p:nvSpPr>
          <p:cNvPr id="4" name="副标题 2"/>
          <p:cNvSpPr txBox="1">
            <a:spLocks/>
          </p:cNvSpPr>
          <p:nvPr/>
        </p:nvSpPr>
        <p:spPr>
          <a:xfrm>
            <a:off x="9085943" y="194823"/>
            <a:ext cx="2728686" cy="38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000" b="1" dirty="0">
                <a:solidFill>
                  <a:schemeClr val="bg1">
                    <a:lumMod val="95000"/>
                  </a:schemeClr>
                </a:solidFill>
              </a:rPr>
              <a:t>课程说明</a:t>
            </a:r>
          </a:p>
        </p:txBody>
      </p:sp>
      <p:sp>
        <p:nvSpPr>
          <p:cNvPr id="5" name="标题 1"/>
          <p:cNvSpPr txBox="1">
            <a:spLocks/>
          </p:cNvSpPr>
          <p:nvPr/>
        </p:nvSpPr>
        <p:spPr>
          <a:xfrm>
            <a:off x="838200" y="3969958"/>
            <a:ext cx="10515600" cy="776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2500" dirty="0">
                <a:solidFill>
                  <a:schemeClr val="tx1">
                    <a:lumMod val="65000"/>
                    <a:lumOff val="35000"/>
                  </a:schemeClr>
                </a:solidFill>
              </a:rPr>
              <a:t>课程目标</a:t>
            </a:r>
            <a:endParaRPr lang="en-US" altLang="zh-CN" sz="2500" dirty="0">
              <a:solidFill>
                <a:schemeClr val="tx1">
                  <a:lumMod val="65000"/>
                  <a:lumOff val="35000"/>
                </a:schemeClr>
              </a:solidFill>
            </a:endParaRPr>
          </a:p>
        </p:txBody>
      </p:sp>
      <p:sp>
        <p:nvSpPr>
          <p:cNvPr id="6" name="内容占位符 2"/>
          <p:cNvSpPr txBox="1">
            <a:spLocks/>
          </p:cNvSpPr>
          <p:nvPr/>
        </p:nvSpPr>
        <p:spPr>
          <a:xfrm>
            <a:off x="838199" y="4746246"/>
            <a:ext cx="11089943" cy="203669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zh-CN" altLang="en-US" sz="1800" dirty="0"/>
              <a:t>掌握</a:t>
            </a:r>
            <a:r>
              <a:rPr lang="en-US" altLang="zh-CN" sz="1800" dirty="0"/>
              <a:t> </a:t>
            </a:r>
            <a:r>
              <a:rPr lang="zh-CN" altLang="en-US" sz="1800" dirty="0"/>
              <a:t>科学计算与数据分析的基本思路和标准工作流程；</a:t>
            </a:r>
            <a:endParaRPr lang="en-US" altLang="zh-CN" sz="1800" dirty="0"/>
          </a:p>
          <a:p>
            <a:pPr>
              <a:lnSpc>
                <a:spcPct val="150000"/>
              </a:lnSpc>
            </a:pPr>
            <a:r>
              <a:rPr lang="zh-CN" altLang="en-US" sz="1800" dirty="0"/>
              <a:t>掌握</a:t>
            </a:r>
            <a:r>
              <a:rPr lang="en-US" altLang="zh-CN" sz="1800" dirty="0"/>
              <a:t> </a:t>
            </a:r>
            <a:r>
              <a:rPr lang="en-US" altLang="zh-CN" sz="1800" dirty="0" err="1"/>
              <a:t>NumPy</a:t>
            </a:r>
            <a:r>
              <a:rPr lang="zh-CN" altLang="en-US" sz="1800" dirty="0"/>
              <a:t>、</a:t>
            </a:r>
            <a:r>
              <a:rPr lang="en-US" altLang="zh-CN" sz="1800" dirty="0"/>
              <a:t>Pandas </a:t>
            </a:r>
            <a:r>
              <a:rPr lang="zh-CN" altLang="en-US" sz="1800" dirty="0"/>
              <a:t>和 </a:t>
            </a:r>
            <a:r>
              <a:rPr lang="en-US" altLang="zh-CN" sz="1800" dirty="0" err="1"/>
              <a:t>Matpoltlib</a:t>
            </a:r>
            <a:r>
              <a:rPr lang="en-US" altLang="zh-CN" sz="1800" dirty="0"/>
              <a:t> </a:t>
            </a:r>
            <a:r>
              <a:rPr lang="zh-CN" altLang="en-US" sz="1800" dirty="0"/>
              <a:t>核心模块的基本应用技术；</a:t>
            </a:r>
            <a:endParaRPr lang="en-US" altLang="zh-CN" sz="1800" dirty="0"/>
          </a:p>
          <a:p>
            <a:pPr>
              <a:lnSpc>
                <a:spcPct val="150000"/>
              </a:lnSpc>
            </a:pPr>
            <a:r>
              <a:rPr lang="zh-CN" altLang="en-US" sz="1800" dirty="0"/>
              <a:t>全面认知 人工智能的核心思想。</a:t>
            </a:r>
          </a:p>
        </p:txBody>
      </p:sp>
    </p:spTree>
    <p:extLst>
      <p:ext uri="{BB962C8B-B14F-4D97-AF65-F5344CB8AC3E}">
        <p14:creationId xmlns:p14="http://schemas.microsoft.com/office/powerpoint/2010/main" val="190983121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A0E422-3BAA-432B-83C3-761A6A80121D}"/>
              </a:ext>
            </a:extLst>
          </p:cNvPr>
          <p:cNvSpPr>
            <a:spLocks noGrp="1"/>
          </p:cNvSpPr>
          <p:nvPr>
            <p:ph type="title"/>
          </p:nvPr>
        </p:nvSpPr>
        <p:spPr/>
        <p:txBody>
          <a:bodyPr/>
          <a:lstStyle/>
          <a:p>
            <a:r>
              <a:rPr lang="en-US" altLang="zh-CN" dirty="0"/>
              <a:t>Python</a:t>
            </a:r>
            <a:r>
              <a:rPr lang="zh-CN" altLang="en-US" dirty="0"/>
              <a:t>数据分析常用第三方模块</a:t>
            </a:r>
          </a:p>
        </p:txBody>
      </p:sp>
      <p:sp>
        <p:nvSpPr>
          <p:cNvPr id="3" name="内容占位符 2">
            <a:extLst>
              <a:ext uri="{FF2B5EF4-FFF2-40B4-BE49-F238E27FC236}">
                <a16:creationId xmlns:a16="http://schemas.microsoft.com/office/drawing/2014/main" id="{3CD0200F-AE48-43BA-9314-F6F26DB97881}"/>
              </a:ext>
            </a:extLst>
          </p:cNvPr>
          <p:cNvSpPr>
            <a:spLocks noGrp="1"/>
          </p:cNvSpPr>
          <p:nvPr>
            <p:ph idx="1"/>
          </p:nvPr>
        </p:nvSpPr>
        <p:spPr/>
        <p:txBody>
          <a:bodyPr/>
          <a:lstStyle/>
          <a:p>
            <a:pPr marL="0" indent="0">
              <a:buNone/>
            </a:pPr>
            <a:r>
              <a:rPr lang="en-US" altLang="zh-CN" dirty="0"/>
              <a:t>7</a:t>
            </a:r>
            <a:r>
              <a:rPr lang="zh-CN" altLang="en-US" dirty="0"/>
              <a:t>．</a:t>
            </a:r>
            <a:r>
              <a:rPr lang="en-US" altLang="zh-CN" dirty="0"/>
              <a:t>Spyder——</a:t>
            </a:r>
            <a:r>
              <a:rPr lang="zh-CN" altLang="en-US" dirty="0"/>
              <a:t>交互式 </a:t>
            </a:r>
            <a:r>
              <a:rPr lang="en-US" altLang="zh-CN" dirty="0"/>
              <a:t>Python </a:t>
            </a:r>
            <a:r>
              <a:rPr lang="zh-CN" altLang="en-US" dirty="0"/>
              <a:t>语言开发环境</a:t>
            </a:r>
            <a:endParaRPr lang="en-US" altLang="zh-CN" dirty="0"/>
          </a:p>
          <a:p>
            <a:pPr lvl="1"/>
            <a:r>
              <a:rPr lang="zh-CN" altLang="en-US" dirty="0"/>
              <a:t>提供高级的代码编辑、交互测试和调试等特性。</a:t>
            </a:r>
          </a:p>
          <a:p>
            <a:pPr lvl="1"/>
            <a:r>
              <a:rPr lang="zh-CN" altLang="en-US" dirty="0"/>
              <a:t>包含数值计算环境。</a:t>
            </a:r>
          </a:p>
          <a:p>
            <a:pPr lvl="1"/>
            <a:r>
              <a:rPr lang="zh-CN" altLang="en-US" dirty="0"/>
              <a:t>可用于将调试控制台直接集成到图形用户界面的布局中。</a:t>
            </a:r>
          </a:p>
          <a:p>
            <a:pPr lvl="1"/>
            <a:r>
              <a:rPr lang="zh-CN" altLang="en-US" dirty="0"/>
              <a:t>模仿</a:t>
            </a:r>
            <a:r>
              <a:rPr lang="en-US" altLang="zh-CN" dirty="0"/>
              <a:t>MATLAB</a:t>
            </a:r>
            <a:r>
              <a:rPr lang="zh-CN" altLang="en-US" dirty="0"/>
              <a:t>的“工作空间”，可以很方便地观察和修改数组的值。</a:t>
            </a:r>
          </a:p>
          <a:p>
            <a:endParaRPr lang="zh-CN" altLang="en-US" dirty="0"/>
          </a:p>
        </p:txBody>
      </p:sp>
      <p:sp>
        <p:nvSpPr>
          <p:cNvPr id="4" name="日期占位符 3">
            <a:extLst>
              <a:ext uri="{FF2B5EF4-FFF2-40B4-BE49-F238E27FC236}">
                <a16:creationId xmlns:a16="http://schemas.microsoft.com/office/drawing/2014/main" id="{D0DAAD74-B799-408D-A12B-9AD24FE26F0B}"/>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2D2A5DEE-7334-4F1F-8E62-114E0FE2ECE2}"/>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67553BFD-C928-4F5D-A860-9FBA65388D3E}"/>
              </a:ext>
            </a:extLst>
          </p:cNvPr>
          <p:cNvSpPr>
            <a:spLocks noGrp="1"/>
          </p:cNvSpPr>
          <p:nvPr>
            <p:ph type="sldNum" sz="quarter" idx="12"/>
          </p:nvPr>
        </p:nvSpPr>
        <p:spPr/>
        <p:txBody>
          <a:bodyPr/>
          <a:lstStyle/>
          <a:p>
            <a:fld id="{363EFDB9-B238-4B86-B88C-C9728C420079}" type="slidenum">
              <a:rPr lang="zh-CN" altLang="en-US" smtClean="0"/>
              <a:t>30</a:t>
            </a:fld>
            <a:endParaRPr lang="zh-CN" altLang="en-US"/>
          </a:p>
        </p:txBody>
      </p:sp>
    </p:spTree>
    <p:extLst>
      <p:ext uri="{BB962C8B-B14F-4D97-AF65-F5344CB8AC3E}">
        <p14:creationId xmlns:p14="http://schemas.microsoft.com/office/powerpoint/2010/main" val="35112143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9305523F-8725-4610-8844-A6CD2D1E3390}"/>
              </a:ext>
            </a:extLst>
          </p:cNvPr>
          <p:cNvSpPr>
            <a:spLocks noGrp="1"/>
          </p:cNvSpPr>
          <p:nvPr>
            <p:ph type="title"/>
          </p:nvPr>
        </p:nvSpPr>
        <p:spPr/>
        <p:txBody>
          <a:bodyPr/>
          <a:lstStyle/>
          <a:p>
            <a:r>
              <a:rPr lang="en-US" altLang="zh-CN" dirty="0"/>
              <a:t>Anaconda</a:t>
            </a:r>
            <a:endParaRPr lang="zh-CN" altLang="en-US" dirty="0"/>
          </a:p>
        </p:txBody>
      </p:sp>
      <p:sp>
        <p:nvSpPr>
          <p:cNvPr id="8" name="文本占位符 7">
            <a:extLst>
              <a:ext uri="{FF2B5EF4-FFF2-40B4-BE49-F238E27FC236}">
                <a16:creationId xmlns:a16="http://schemas.microsoft.com/office/drawing/2014/main" id="{BC647908-EEC9-41D0-BE99-4FD24923CFD3}"/>
              </a:ext>
            </a:extLst>
          </p:cNvPr>
          <p:cNvSpPr>
            <a:spLocks noGrp="1"/>
          </p:cNvSpPr>
          <p:nvPr>
            <p:ph type="body" idx="1"/>
          </p:nvPr>
        </p:nvSpPr>
        <p:spPr/>
        <p:txBody>
          <a:bodyPr/>
          <a:lstStyle/>
          <a:p>
            <a:r>
              <a:rPr lang="en-US" altLang="zh-CN" dirty="0"/>
              <a:t>Windows &amp; Linux</a:t>
            </a:r>
            <a:endParaRPr lang="zh-CN" altLang="en-US" dirty="0"/>
          </a:p>
        </p:txBody>
      </p:sp>
      <p:sp>
        <p:nvSpPr>
          <p:cNvPr id="4" name="日期占位符 3">
            <a:extLst>
              <a:ext uri="{FF2B5EF4-FFF2-40B4-BE49-F238E27FC236}">
                <a16:creationId xmlns:a16="http://schemas.microsoft.com/office/drawing/2014/main" id="{B869175B-6EBC-4F51-A927-43344C4C476A}"/>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56D05330-3F48-4CE1-A9CC-CF5BDCB6556D}"/>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E7537597-76CE-46D0-B9F4-88DCEDCBF432}"/>
              </a:ext>
            </a:extLst>
          </p:cNvPr>
          <p:cNvSpPr>
            <a:spLocks noGrp="1"/>
          </p:cNvSpPr>
          <p:nvPr>
            <p:ph type="sldNum" sz="quarter" idx="12"/>
          </p:nvPr>
        </p:nvSpPr>
        <p:spPr/>
        <p:txBody>
          <a:bodyPr/>
          <a:lstStyle/>
          <a:p>
            <a:fld id="{363EFDB9-B238-4B86-B88C-C9728C420079}" type="slidenum">
              <a:rPr lang="zh-CN" altLang="en-US" smtClean="0"/>
              <a:t>31</a:t>
            </a:fld>
            <a:endParaRPr lang="zh-CN" altLang="en-US"/>
          </a:p>
        </p:txBody>
      </p:sp>
    </p:spTree>
    <p:extLst>
      <p:ext uri="{BB962C8B-B14F-4D97-AF65-F5344CB8AC3E}">
        <p14:creationId xmlns:p14="http://schemas.microsoft.com/office/powerpoint/2010/main" val="2248410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8C4D8D-DA31-4CCA-B0F4-6DD0BE73440B}"/>
              </a:ext>
            </a:extLst>
          </p:cNvPr>
          <p:cNvSpPr>
            <a:spLocks noGrp="1"/>
          </p:cNvSpPr>
          <p:nvPr>
            <p:ph type="title"/>
          </p:nvPr>
        </p:nvSpPr>
        <p:spPr/>
        <p:txBody>
          <a:bodyPr/>
          <a:lstStyle/>
          <a:p>
            <a:r>
              <a:rPr lang="zh-CN" altLang="en-US" dirty="0"/>
              <a:t>介绍内容</a:t>
            </a:r>
          </a:p>
        </p:txBody>
      </p:sp>
      <p:sp>
        <p:nvSpPr>
          <p:cNvPr id="4" name="日期占位符 3">
            <a:extLst>
              <a:ext uri="{FF2B5EF4-FFF2-40B4-BE49-F238E27FC236}">
                <a16:creationId xmlns:a16="http://schemas.microsoft.com/office/drawing/2014/main" id="{32752930-5C15-4366-978B-9D3952B79529}"/>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5BD3AC66-B910-4A42-83C7-C601C7C834D1}"/>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C4C9400D-B154-4310-BB2A-68D89439074B}"/>
              </a:ext>
            </a:extLst>
          </p:cNvPr>
          <p:cNvSpPr>
            <a:spLocks noGrp="1"/>
          </p:cNvSpPr>
          <p:nvPr>
            <p:ph type="sldNum" sz="quarter" idx="12"/>
          </p:nvPr>
        </p:nvSpPr>
        <p:spPr/>
        <p:txBody>
          <a:bodyPr/>
          <a:lstStyle/>
          <a:p>
            <a:fld id="{363EFDB9-B238-4B86-B88C-C9728C420079}" type="slidenum">
              <a:rPr lang="zh-CN" altLang="en-US" smtClean="0"/>
              <a:t>32</a:t>
            </a:fld>
            <a:endParaRPr lang="zh-CN" altLang="en-US"/>
          </a:p>
        </p:txBody>
      </p:sp>
      <p:grpSp>
        <p:nvGrpSpPr>
          <p:cNvPr id="17" name="组合 16">
            <a:extLst>
              <a:ext uri="{FF2B5EF4-FFF2-40B4-BE49-F238E27FC236}">
                <a16:creationId xmlns:a16="http://schemas.microsoft.com/office/drawing/2014/main" id="{D7499092-3208-4483-AACD-8372579A6E23}"/>
              </a:ext>
            </a:extLst>
          </p:cNvPr>
          <p:cNvGrpSpPr/>
          <p:nvPr/>
        </p:nvGrpSpPr>
        <p:grpSpPr>
          <a:xfrm>
            <a:off x="2793206" y="1373187"/>
            <a:ext cx="6605588" cy="4111625"/>
            <a:chOff x="2266950" y="1347788"/>
            <a:chExt cx="6605588" cy="4111625"/>
          </a:xfrm>
        </p:grpSpPr>
        <p:cxnSp>
          <p:nvCxnSpPr>
            <p:cNvPr id="7" name="直接连接符 6">
              <a:extLst>
                <a:ext uri="{FF2B5EF4-FFF2-40B4-BE49-F238E27FC236}">
                  <a16:creationId xmlns:a16="http://schemas.microsoft.com/office/drawing/2014/main" id="{5E1AB3CF-D324-4F03-AC91-423DFB43F366}"/>
                </a:ext>
              </a:extLst>
            </p:cNvPr>
            <p:cNvCxnSpPr>
              <a:cxnSpLocks/>
            </p:cNvCxnSpPr>
            <p:nvPr/>
          </p:nvCxnSpPr>
          <p:spPr>
            <a:xfrm>
              <a:off x="2882900" y="1347788"/>
              <a:ext cx="4763" cy="4111625"/>
            </a:xfrm>
            <a:prstGeom prst="line">
              <a:avLst/>
            </a:prstGeom>
          </p:spPr>
          <p:style>
            <a:lnRef idx="2">
              <a:schemeClr val="dk1"/>
            </a:lnRef>
            <a:fillRef idx="0">
              <a:schemeClr val="dk1"/>
            </a:fillRef>
            <a:effectRef idx="1">
              <a:schemeClr val="dk1"/>
            </a:effectRef>
            <a:fontRef idx="minor">
              <a:schemeClr val="tx1"/>
            </a:fontRef>
          </p:style>
        </p:cxnSp>
        <p:sp>
          <p:nvSpPr>
            <p:cNvPr id="8" name="Line 2">
              <a:extLst>
                <a:ext uri="{FF2B5EF4-FFF2-40B4-BE49-F238E27FC236}">
                  <a16:creationId xmlns:a16="http://schemas.microsoft.com/office/drawing/2014/main" id="{9DF45D9F-9851-4726-BCDA-2C48D948F6A0}"/>
                </a:ext>
              </a:extLst>
            </p:cNvPr>
            <p:cNvSpPr>
              <a:spLocks noChangeShapeType="1"/>
            </p:cNvSpPr>
            <p:nvPr/>
          </p:nvSpPr>
          <p:spPr bwMode="auto">
            <a:xfrm>
              <a:off x="2266950" y="3970338"/>
              <a:ext cx="6605588" cy="0"/>
            </a:xfrm>
            <a:prstGeom prst="line">
              <a:avLst/>
            </a:prstGeom>
          </p:spPr>
          <p:style>
            <a:lnRef idx="2">
              <a:schemeClr val="dk1"/>
            </a:lnRef>
            <a:fillRef idx="0">
              <a:schemeClr val="dk1"/>
            </a:fillRef>
            <a:effectRef idx="1">
              <a:schemeClr val="dk1"/>
            </a:effectRef>
            <a:fontRef idx="minor">
              <a:schemeClr val="tx1"/>
            </a:fontRef>
          </p:style>
          <p:txBody>
            <a:bodyPr/>
            <a:lstStyle/>
            <a:p>
              <a:pPr algn="ctr" eaLnBrk="1" fontAlgn="auto" hangingPunct="1">
                <a:spcBef>
                  <a:spcPts val="0"/>
                </a:spcBef>
                <a:spcAft>
                  <a:spcPts val="0"/>
                </a:spcAft>
                <a:defRPr/>
              </a:pPr>
              <a:endParaRPr lang="zh-CN" altLang="en-US" sz="1905" kern="0">
                <a:solidFill>
                  <a:sysClr val="windowText" lastClr="000000"/>
                </a:solidFill>
                <a:latin typeface="微软雅黑" pitchFamily="34" charset="-122"/>
                <a:ea typeface="微软雅黑" pitchFamily="34" charset="-122"/>
              </a:endParaRPr>
            </a:p>
          </p:txBody>
        </p:sp>
        <p:sp>
          <p:nvSpPr>
            <p:cNvPr id="9" name="AutoShape 17">
              <a:extLst>
                <a:ext uri="{FF2B5EF4-FFF2-40B4-BE49-F238E27FC236}">
                  <a16:creationId xmlns:a16="http://schemas.microsoft.com/office/drawing/2014/main" id="{A0FF5B96-0AD5-4FE1-88E8-C24139868F81}"/>
                </a:ext>
              </a:extLst>
            </p:cNvPr>
            <p:cNvSpPr>
              <a:spLocks noChangeArrowheads="1"/>
            </p:cNvSpPr>
            <p:nvPr/>
          </p:nvSpPr>
          <p:spPr bwMode="auto">
            <a:xfrm>
              <a:off x="3618065" y="4624792"/>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kern="0" dirty="0">
                  <a:solidFill>
                    <a:schemeClr val="bg1"/>
                  </a:solidFill>
                  <a:latin typeface="微软雅黑" pitchFamily="34" charset="-122"/>
                  <a:ea typeface="微软雅黑" pitchFamily="34" charset="-122"/>
                </a:rPr>
                <a:t>掌握 </a:t>
              </a:r>
              <a:r>
                <a:rPr lang="en-US" altLang="zh-CN" sz="2200" kern="0" dirty="0" err="1">
                  <a:solidFill>
                    <a:schemeClr val="bg1"/>
                  </a:solidFill>
                  <a:latin typeface="微软雅黑" pitchFamily="34" charset="-122"/>
                  <a:ea typeface="微软雅黑" pitchFamily="34" charset="-122"/>
                </a:rPr>
                <a:t>Jupyter</a:t>
              </a:r>
              <a:r>
                <a:rPr lang="en-US" altLang="zh-CN" sz="2200" kern="0" dirty="0">
                  <a:solidFill>
                    <a:schemeClr val="bg1"/>
                  </a:solidFill>
                  <a:latin typeface="微软雅黑" pitchFamily="34" charset="-122"/>
                  <a:ea typeface="微软雅黑" pitchFamily="34" charset="-122"/>
                </a:rPr>
                <a:t> Notebook </a:t>
              </a:r>
              <a:r>
                <a:rPr lang="zh-CN" altLang="en-US" sz="2200" kern="0" dirty="0">
                  <a:solidFill>
                    <a:schemeClr val="bg1"/>
                  </a:solidFill>
                  <a:latin typeface="微软雅黑" pitchFamily="34" charset="-122"/>
                  <a:ea typeface="微软雅黑" pitchFamily="34" charset="-122"/>
                </a:rPr>
                <a:t>常用功能</a:t>
              </a:r>
            </a:p>
          </p:txBody>
        </p:sp>
        <p:sp>
          <p:nvSpPr>
            <p:cNvPr id="10" name="Oval 15">
              <a:extLst>
                <a:ext uri="{FF2B5EF4-FFF2-40B4-BE49-F238E27FC236}">
                  <a16:creationId xmlns:a16="http://schemas.microsoft.com/office/drawing/2014/main" id="{B571641A-7F12-4C54-B027-A00F079D7632}"/>
                </a:ext>
              </a:extLst>
            </p:cNvPr>
            <p:cNvSpPr>
              <a:spLocks noChangeArrowheads="1"/>
            </p:cNvSpPr>
            <p:nvPr/>
          </p:nvSpPr>
          <p:spPr bwMode="auto">
            <a:xfrm>
              <a:off x="2576481" y="4704743"/>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charset="0"/>
                  <a:ea typeface="宋体" pitchFamily="2" charset="-122"/>
                </a:defRPr>
              </a:lvl1pPr>
              <a:lvl2pPr marL="742950" indent="-285750">
                <a:defRPr sz="900">
                  <a:solidFill>
                    <a:srgbClr val="000000"/>
                  </a:solidFill>
                  <a:latin typeface="Arial" charset="0"/>
                  <a:ea typeface="宋体" pitchFamily="2" charset="-122"/>
                </a:defRPr>
              </a:lvl2pPr>
              <a:lvl3pPr marL="1143000" indent="-228600">
                <a:defRPr sz="900">
                  <a:solidFill>
                    <a:srgbClr val="000000"/>
                  </a:solidFill>
                  <a:latin typeface="Arial" charset="0"/>
                  <a:ea typeface="宋体" pitchFamily="2" charset="-122"/>
                </a:defRPr>
              </a:lvl3pPr>
              <a:lvl4pPr marL="1600200" indent="-228600">
                <a:defRPr sz="900">
                  <a:solidFill>
                    <a:srgbClr val="000000"/>
                  </a:solidFill>
                  <a:latin typeface="Arial" charset="0"/>
                  <a:ea typeface="宋体" pitchFamily="2" charset="-122"/>
                </a:defRPr>
              </a:lvl4pPr>
              <a:lvl5pPr marL="2057400" indent="-22860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itchFamily="34" charset="-122"/>
                  <a:ea typeface="微软雅黑" pitchFamily="34" charset="-122"/>
                </a:rPr>
                <a:t>4</a:t>
              </a:r>
            </a:p>
          </p:txBody>
        </p:sp>
        <p:sp>
          <p:nvSpPr>
            <p:cNvPr id="11" name="Oval 15">
              <a:extLst>
                <a:ext uri="{FF2B5EF4-FFF2-40B4-BE49-F238E27FC236}">
                  <a16:creationId xmlns:a16="http://schemas.microsoft.com/office/drawing/2014/main" id="{76B4CED7-9649-424A-9299-58568CB57DB4}"/>
                </a:ext>
              </a:extLst>
            </p:cNvPr>
            <p:cNvSpPr>
              <a:spLocks noChangeArrowheads="1"/>
            </p:cNvSpPr>
            <p:nvPr/>
          </p:nvSpPr>
          <p:spPr bwMode="auto">
            <a:xfrm>
              <a:off x="2576481" y="1651743"/>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charset="0"/>
                  <a:ea typeface="宋体" pitchFamily="2" charset="-122"/>
                </a:defRPr>
              </a:lvl1pPr>
              <a:lvl2pPr marL="742950" indent="-285750">
                <a:defRPr sz="900">
                  <a:solidFill>
                    <a:srgbClr val="000000"/>
                  </a:solidFill>
                  <a:latin typeface="Arial" charset="0"/>
                  <a:ea typeface="宋体" pitchFamily="2" charset="-122"/>
                </a:defRPr>
              </a:lvl2pPr>
              <a:lvl3pPr marL="1143000" indent="-228600">
                <a:defRPr sz="900">
                  <a:solidFill>
                    <a:srgbClr val="000000"/>
                  </a:solidFill>
                  <a:latin typeface="Arial" charset="0"/>
                  <a:ea typeface="宋体" pitchFamily="2" charset="-122"/>
                </a:defRPr>
              </a:lvl3pPr>
              <a:lvl4pPr marL="1600200" indent="-228600">
                <a:defRPr sz="900">
                  <a:solidFill>
                    <a:srgbClr val="000000"/>
                  </a:solidFill>
                  <a:latin typeface="Arial" charset="0"/>
                  <a:ea typeface="宋体" pitchFamily="2" charset="-122"/>
                </a:defRPr>
              </a:lvl4pPr>
              <a:lvl5pPr marL="2057400" indent="-22860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gn="ctr" eaLnBrk="1" fontAlgn="auto" hangingPunct="1">
                <a:spcBef>
                  <a:spcPts val="0"/>
                </a:spcBef>
                <a:spcAft>
                  <a:spcPts val="0"/>
                </a:spcAft>
                <a:defRPr/>
              </a:pPr>
              <a:r>
                <a:rPr lang="zh-CN" altLang="zh-CN" sz="2200" kern="0" dirty="0">
                  <a:solidFill>
                    <a:schemeClr val="bg1"/>
                  </a:solidFill>
                  <a:latin typeface="微软雅黑" pitchFamily="34" charset="-122"/>
                  <a:ea typeface="微软雅黑" pitchFamily="34" charset="-122"/>
                </a:rPr>
                <a:t>1</a:t>
              </a:r>
              <a:endParaRPr lang="en-US" altLang="zh-CN" sz="2200" kern="0" dirty="0">
                <a:solidFill>
                  <a:schemeClr val="bg1"/>
                </a:solidFill>
                <a:latin typeface="微软雅黑" pitchFamily="34" charset="-122"/>
                <a:ea typeface="微软雅黑" pitchFamily="34" charset="-122"/>
              </a:endParaRPr>
            </a:p>
          </p:txBody>
        </p:sp>
        <p:sp>
          <p:nvSpPr>
            <p:cNvPr id="12" name="AutoShape 17">
              <a:extLst>
                <a:ext uri="{FF2B5EF4-FFF2-40B4-BE49-F238E27FC236}">
                  <a16:creationId xmlns:a16="http://schemas.microsoft.com/office/drawing/2014/main" id="{B4964B90-88E8-4466-A28E-530A7D99CF7F}"/>
                </a:ext>
              </a:extLst>
            </p:cNvPr>
            <p:cNvSpPr>
              <a:spLocks noChangeArrowheads="1"/>
            </p:cNvSpPr>
            <p:nvPr/>
          </p:nvSpPr>
          <p:spPr bwMode="auto">
            <a:xfrm>
              <a:off x="3618065" y="1579743"/>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kern="0" dirty="0">
                  <a:solidFill>
                    <a:schemeClr val="bg1"/>
                  </a:solidFill>
                  <a:latin typeface="微软雅黑" pitchFamily="34" charset="-122"/>
                  <a:ea typeface="微软雅黑" pitchFamily="34" charset="-122"/>
                  <a:sym typeface="微软雅黑" pitchFamily="34" charset="-122"/>
                </a:rPr>
                <a:t>认识数据分析</a:t>
              </a:r>
              <a:endParaRPr lang="zh-CN" altLang="en-US" sz="2200" kern="0" dirty="0">
                <a:solidFill>
                  <a:schemeClr val="bg1"/>
                </a:solidFill>
                <a:latin typeface="微软雅黑" pitchFamily="34" charset="-122"/>
                <a:ea typeface="微软雅黑" pitchFamily="34" charset="-122"/>
              </a:endParaRPr>
            </a:p>
          </p:txBody>
        </p:sp>
        <p:sp>
          <p:nvSpPr>
            <p:cNvPr id="13" name="AutoShape 17">
              <a:extLst>
                <a:ext uri="{FF2B5EF4-FFF2-40B4-BE49-F238E27FC236}">
                  <a16:creationId xmlns:a16="http://schemas.microsoft.com/office/drawing/2014/main" id="{EA3745E4-7DBB-4551-99C2-5D3B82EBBDF9}"/>
                </a:ext>
              </a:extLst>
            </p:cNvPr>
            <p:cNvSpPr>
              <a:spLocks noChangeArrowheads="1"/>
            </p:cNvSpPr>
            <p:nvPr/>
          </p:nvSpPr>
          <p:spPr bwMode="auto">
            <a:xfrm>
              <a:off x="3618065" y="3610337"/>
              <a:ext cx="4859850" cy="720000"/>
            </a:xfrm>
            <a:prstGeom prst="actionButtonBlank">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itchFamily="34" charset="-122"/>
                  <a:ea typeface="微软雅黑" pitchFamily="34" charset="-122"/>
                  <a:sym typeface="微软雅黑" pitchFamily="34" charset="-122"/>
                </a:rPr>
                <a:t>安装 </a:t>
              </a:r>
              <a:r>
                <a:rPr lang="en-US" altLang="zh-CN" sz="2200" dirty="0">
                  <a:latin typeface="微软雅黑" pitchFamily="34" charset="-122"/>
                  <a:ea typeface="微软雅黑" pitchFamily="34" charset="-122"/>
                  <a:sym typeface="微软雅黑" pitchFamily="34" charset="-122"/>
                </a:rPr>
                <a:t>Python </a:t>
              </a:r>
              <a:r>
                <a:rPr lang="zh-CN" altLang="en-US" sz="2200" dirty="0">
                  <a:latin typeface="微软雅黑" pitchFamily="34" charset="-122"/>
                  <a:ea typeface="微软雅黑" pitchFamily="34" charset="-122"/>
                  <a:sym typeface="微软雅黑" pitchFamily="34" charset="-122"/>
                </a:rPr>
                <a:t>的 </a:t>
              </a:r>
              <a:r>
                <a:rPr lang="en-US" altLang="zh-CN" sz="2200" dirty="0">
                  <a:latin typeface="微软雅黑" pitchFamily="34" charset="-122"/>
                  <a:ea typeface="微软雅黑" pitchFamily="34" charset="-122"/>
                  <a:sym typeface="微软雅黑" pitchFamily="34" charset="-122"/>
                </a:rPr>
                <a:t>Anaconda </a:t>
              </a:r>
              <a:r>
                <a:rPr lang="zh-CN" altLang="en-US" sz="2200" dirty="0">
                  <a:latin typeface="微软雅黑" pitchFamily="34" charset="-122"/>
                  <a:ea typeface="微软雅黑" pitchFamily="34" charset="-122"/>
                  <a:sym typeface="微软雅黑" pitchFamily="34" charset="-122"/>
                </a:rPr>
                <a:t>发行版</a:t>
              </a:r>
            </a:p>
          </p:txBody>
        </p:sp>
        <p:sp>
          <p:nvSpPr>
            <p:cNvPr id="14" name="Oval 15">
              <a:extLst>
                <a:ext uri="{FF2B5EF4-FFF2-40B4-BE49-F238E27FC236}">
                  <a16:creationId xmlns:a16="http://schemas.microsoft.com/office/drawing/2014/main" id="{02116E1A-3B7B-493F-98AC-EEC62EE474F0}"/>
                </a:ext>
              </a:extLst>
            </p:cNvPr>
            <p:cNvSpPr>
              <a:spLocks noChangeArrowheads="1"/>
            </p:cNvSpPr>
            <p:nvPr/>
          </p:nvSpPr>
          <p:spPr bwMode="auto">
            <a:xfrm>
              <a:off x="2576481" y="3682337"/>
              <a:ext cx="612000" cy="576000"/>
            </a:xfrm>
            <a:prstGeom prst="ellipse">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charset="0"/>
                  <a:ea typeface="宋体" pitchFamily="2" charset="-122"/>
                </a:defRPr>
              </a:lvl1pPr>
              <a:lvl2pPr marL="742950" indent="-285750">
                <a:defRPr sz="900">
                  <a:solidFill>
                    <a:srgbClr val="000000"/>
                  </a:solidFill>
                  <a:latin typeface="Arial" charset="0"/>
                  <a:ea typeface="宋体" pitchFamily="2" charset="-122"/>
                </a:defRPr>
              </a:lvl2pPr>
              <a:lvl3pPr marL="1143000" indent="-228600">
                <a:defRPr sz="900">
                  <a:solidFill>
                    <a:srgbClr val="000000"/>
                  </a:solidFill>
                  <a:latin typeface="Arial" charset="0"/>
                  <a:ea typeface="宋体" pitchFamily="2" charset="-122"/>
                </a:defRPr>
              </a:lvl3pPr>
              <a:lvl4pPr marL="1600200" indent="-228600">
                <a:defRPr sz="900">
                  <a:solidFill>
                    <a:srgbClr val="000000"/>
                  </a:solidFill>
                  <a:latin typeface="Arial" charset="0"/>
                  <a:ea typeface="宋体" pitchFamily="2" charset="-122"/>
                </a:defRPr>
              </a:lvl4pPr>
              <a:lvl5pPr marL="2057400" indent="-22860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gn="ctr" eaLnBrk="1" fontAlgn="auto" hangingPunct="1">
                <a:spcBef>
                  <a:spcPts val="0"/>
                </a:spcBef>
                <a:spcAft>
                  <a:spcPts val="0"/>
                </a:spcAft>
                <a:defRPr/>
              </a:pPr>
              <a:r>
                <a:rPr lang="en-US" altLang="zh-CN" sz="2200" dirty="0">
                  <a:solidFill>
                    <a:schemeClr val="bg1"/>
                  </a:solidFill>
                  <a:latin typeface="微软雅黑" pitchFamily="34" charset="-122"/>
                  <a:ea typeface="微软雅黑" pitchFamily="34" charset="-122"/>
                </a:rPr>
                <a:t>3</a:t>
              </a:r>
            </a:p>
          </p:txBody>
        </p:sp>
        <p:sp>
          <p:nvSpPr>
            <p:cNvPr id="15" name="AutoShape 17">
              <a:extLst>
                <a:ext uri="{FF2B5EF4-FFF2-40B4-BE49-F238E27FC236}">
                  <a16:creationId xmlns:a16="http://schemas.microsoft.com/office/drawing/2014/main" id="{B8D79B53-D179-4F13-8504-5603B72C3C09}"/>
                </a:ext>
              </a:extLst>
            </p:cNvPr>
            <p:cNvSpPr>
              <a:spLocks noChangeArrowheads="1"/>
            </p:cNvSpPr>
            <p:nvPr/>
          </p:nvSpPr>
          <p:spPr bwMode="auto">
            <a:xfrm>
              <a:off x="3618065" y="2612017"/>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itchFamily="34" charset="-122"/>
                  <a:ea typeface="微软雅黑" pitchFamily="34" charset="-122"/>
                  <a:sym typeface="微软雅黑" pitchFamily="34" charset="-122"/>
                </a:rPr>
                <a:t>熟悉</a:t>
              </a:r>
              <a:r>
                <a:rPr lang="en-US" altLang="zh-CN" sz="2200" dirty="0">
                  <a:latin typeface="微软雅黑" pitchFamily="34" charset="-122"/>
                  <a:ea typeface="微软雅黑" pitchFamily="34" charset="-122"/>
                  <a:sym typeface="微软雅黑" pitchFamily="34" charset="-122"/>
                </a:rPr>
                <a:t>Python</a:t>
              </a:r>
              <a:r>
                <a:rPr lang="zh-CN" altLang="en-US" sz="2200" dirty="0">
                  <a:latin typeface="微软雅黑" pitchFamily="34" charset="-122"/>
                  <a:ea typeface="微软雅黑" pitchFamily="34" charset="-122"/>
                  <a:sym typeface="微软雅黑" pitchFamily="34" charset="-122"/>
                </a:rPr>
                <a:t>数据分析的工具</a:t>
              </a:r>
              <a:endParaRPr lang="zh-CN" altLang="en-US" sz="2200" dirty="0">
                <a:latin typeface="微软雅黑" pitchFamily="34" charset="-122"/>
                <a:ea typeface="微软雅黑" pitchFamily="34" charset="-122"/>
              </a:endParaRPr>
            </a:p>
          </p:txBody>
        </p:sp>
        <p:sp>
          <p:nvSpPr>
            <p:cNvPr id="16" name="Oval 15">
              <a:extLst>
                <a:ext uri="{FF2B5EF4-FFF2-40B4-BE49-F238E27FC236}">
                  <a16:creationId xmlns:a16="http://schemas.microsoft.com/office/drawing/2014/main" id="{38993794-4B43-432D-AE66-230746B858DA}"/>
                </a:ext>
              </a:extLst>
            </p:cNvPr>
            <p:cNvSpPr>
              <a:spLocks noChangeArrowheads="1"/>
            </p:cNvSpPr>
            <p:nvPr/>
          </p:nvSpPr>
          <p:spPr bwMode="auto">
            <a:xfrm>
              <a:off x="2576481" y="2684017"/>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charset="0"/>
                  <a:ea typeface="宋体" pitchFamily="2" charset="-122"/>
                </a:defRPr>
              </a:lvl1pPr>
              <a:lvl2pPr marL="742950" indent="-285750">
                <a:defRPr sz="900">
                  <a:solidFill>
                    <a:srgbClr val="000000"/>
                  </a:solidFill>
                  <a:latin typeface="Arial" charset="0"/>
                  <a:ea typeface="宋体" pitchFamily="2" charset="-122"/>
                </a:defRPr>
              </a:lvl2pPr>
              <a:lvl3pPr marL="1143000" indent="-228600">
                <a:defRPr sz="900">
                  <a:solidFill>
                    <a:srgbClr val="000000"/>
                  </a:solidFill>
                  <a:latin typeface="Arial" charset="0"/>
                  <a:ea typeface="宋体" pitchFamily="2" charset="-122"/>
                </a:defRPr>
              </a:lvl3pPr>
              <a:lvl4pPr marL="1600200" indent="-228600">
                <a:defRPr sz="900">
                  <a:solidFill>
                    <a:srgbClr val="000000"/>
                  </a:solidFill>
                  <a:latin typeface="Arial" charset="0"/>
                  <a:ea typeface="宋体" pitchFamily="2" charset="-122"/>
                </a:defRPr>
              </a:lvl4pPr>
              <a:lvl5pPr marL="2057400" indent="-22860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itchFamily="34" charset="-122"/>
                  <a:ea typeface="微软雅黑" pitchFamily="34" charset="-122"/>
                </a:rPr>
                <a:t>2</a:t>
              </a:r>
            </a:p>
          </p:txBody>
        </p:sp>
      </p:grpSp>
    </p:spTree>
    <p:extLst>
      <p:ext uri="{BB962C8B-B14F-4D97-AF65-F5344CB8AC3E}">
        <p14:creationId xmlns:p14="http://schemas.microsoft.com/office/powerpoint/2010/main" val="38106167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998FFE-7710-4327-8340-D23B6AC4EF26}"/>
              </a:ext>
            </a:extLst>
          </p:cNvPr>
          <p:cNvSpPr>
            <a:spLocks noGrp="1"/>
          </p:cNvSpPr>
          <p:nvPr>
            <p:ph type="title"/>
          </p:nvPr>
        </p:nvSpPr>
        <p:spPr/>
        <p:txBody>
          <a:bodyPr/>
          <a:lstStyle/>
          <a:p>
            <a:r>
              <a:rPr lang="en-US" altLang="zh-CN" dirty="0"/>
              <a:t>Python </a:t>
            </a:r>
            <a:r>
              <a:rPr lang="zh-CN" altLang="en-US" dirty="0"/>
              <a:t>的 </a:t>
            </a:r>
            <a:r>
              <a:rPr lang="en-US" altLang="zh-CN" dirty="0"/>
              <a:t>Anaconda </a:t>
            </a:r>
            <a:r>
              <a:rPr lang="zh-CN" altLang="en-US" dirty="0"/>
              <a:t>发行版</a:t>
            </a:r>
          </a:p>
        </p:txBody>
      </p:sp>
      <p:sp>
        <p:nvSpPr>
          <p:cNvPr id="3" name="内容占位符 2">
            <a:extLst>
              <a:ext uri="{FF2B5EF4-FFF2-40B4-BE49-F238E27FC236}">
                <a16:creationId xmlns:a16="http://schemas.microsoft.com/office/drawing/2014/main" id="{6DE83914-BBD7-469D-A582-F49FF7D526F1}"/>
              </a:ext>
            </a:extLst>
          </p:cNvPr>
          <p:cNvSpPr>
            <a:spLocks noGrp="1"/>
          </p:cNvSpPr>
          <p:nvPr>
            <p:ph sz="half" idx="1"/>
          </p:nvPr>
        </p:nvSpPr>
        <p:spPr>
          <a:xfrm>
            <a:off x="45244" y="1471613"/>
            <a:ext cx="5181600" cy="4351338"/>
          </a:xfrm>
        </p:spPr>
        <p:txBody>
          <a:bodyPr>
            <a:normAutofit/>
          </a:bodyPr>
          <a:lstStyle/>
          <a:p>
            <a:r>
              <a:rPr lang="en-US" altLang="zh-CN" dirty="0"/>
              <a:t>Anaconda</a:t>
            </a:r>
          </a:p>
          <a:p>
            <a:pPr lvl="1"/>
            <a:r>
              <a:rPr lang="zh-CN" altLang="en-US" dirty="0"/>
              <a:t>预装了大量常用 </a:t>
            </a:r>
            <a:r>
              <a:rPr lang="en-US" altLang="zh-CN" dirty="0"/>
              <a:t>Packages</a:t>
            </a:r>
            <a:r>
              <a:rPr lang="zh-CN" altLang="en-US" dirty="0"/>
              <a:t>。</a:t>
            </a:r>
          </a:p>
          <a:p>
            <a:pPr lvl="1"/>
            <a:r>
              <a:rPr lang="zh-CN" altLang="en-US" dirty="0"/>
              <a:t>完全开源和免费。</a:t>
            </a:r>
          </a:p>
          <a:p>
            <a:pPr lvl="1"/>
            <a:r>
              <a:rPr lang="zh-CN" altLang="en-US" dirty="0"/>
              <a:t>额外的加速和优化是收费的，对于学术用途，可以申请免费的 </a:t>
            </a:r>
            <a:r>
              <a:rPr lang="en-US" altLang="zh-CN" dirty="0"/>
              <a:t>License</a:t>
            </a:r>
            <a:r>
              <a:rPr lang="zh-CN" altLang="en-US" dirty="0"/>
              <a:t>。</a:t>
            </a:r>
          </a:p>
          <a:p>
            <a:pPr lvl="1"/>
            <a:r>
              <a:rPr lang="zh-CN" altLang="en-US" dirty="0"/>
              <a:t>对全平台和几乎所有</a:t>
            </a:r>
            <a:r>
              <a:rPr lang="en-US" altLang="zh-CN" dirty="0"/>
              <a:t>Python</a:t>
            </a:r>
            <a:r>
              <a:rPr lang="zh-CN" altLang="en-US" dirty="0"/>
              <a:t>版本支持。</a:t>
            </a:r>
            <a:endParaRPr lang="en-US" altLang="zh-CN" dirty="0"/>
          </a:p>
        </p:txBody>
      </p:sp>
      <p:sp>
        <p:nvSpPr>
          <p:cNvPr id="7" name="内容占位符 6">
            <a:extLst>
              <a:ext uri="{FF2B5EF4-FFF2-40B4-BE49-F238E27FC236}">
                <a16:creationId xmlns:a16="http://schemas.microsoft.com/office/drawing/2014/main" id="{C613B994-68A4-451A-9FBE-3A5384747067}"/>
              </a:ext>
            </a:extLst>
          </p:cNvPr>
          <p:cNvSpPr>
            <a:spLocks noGrp="1"/>
          </p:cNvSpPr>
          <p:nvPr>
            <p:ph sz="half" idx="2"/>
          </p:nvPr>
        </p:nvSpPr>
        <p:spPr>
          <a:xfrm>
            <a:off x="6175111" y="1471613"/>
            <a:ext cx="5181600" cy="4351338"/>
          </a:xfrm>
        </p:spPr>
        <p:txBody>
          <a:bodyPr>
            <a:normAutofit/>
          </a:bodyPr>
          <a:lstStyle/>
          <a:p>
            <a:r>
              <a:rPr lang="en-US" altLang="zh-CN" dirty="0">
                <a:hlinkClick r:id="rId2"/>
              </a:rPr>
              <a:t>https://www.anaconda.com/</a:t>
            </a:r>
            <a:endParaRPr lang="zh-CN" altLang="en-US" dirty="0"/>
          </a:p>
        </p:txBody>
      </p:sp>
      <p:sp>
        <p:nvSpPr>
          <p:cNvPr id="4" name="日期占位符 3">
            <a:extLst>
              <a:ext uri="{FF2B5EF4-FFF2-40B4-BE49-F238E27FC236}">
                <a16:creationId xmlns:a16="http://schemas.microsoft.com/office/drawing/2014/main" id="{EF870F76-49FD-4093-B2F1-C0BC755971B6}"/>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FEA91F5D-2520-402F-B2E0-DC2FF9BAEFBB}"/>
              </a:ext>
            </a:extLst>
          </p:cNvPr>
          <p:cNvSpPr>
            <a:spLocks noGrp="1"/>
          </p:cNvSpPr>
          <p:nvPr>
            <p:ph type="ftr" sz="quarter" idx="11"/>
          </p:nvPr>
        </p:nvSpPr>
        <p:spPr/>
        <p:txBody>
          <a:bodyPr/>
          <a:lstStyle/>
          <a:p>
            <a:r>
              <a:rPr lang="en-US" altLang="zh-CN" dirty="0"/>
              <a:t>Python Data Analysis Summary</a:t>
            </a:r>
            <a:endParaRPr lang="zh-CN" altLang="en-US" dirty="0"/>
          </a:p>
        </p:txBody>
      </p:sp>
      <p:sp>
        <p:nvSpPr>
          <p:cNvPr id="6" name="灯片编号占位符 5">
            <a:extLst>
              <a:ext uri="{FF2B5EF4-FFF2-40B4-BE49-F238E27FC236}">
                <a16:creationId xmlns:a16="http://schemas.microsoft.com/office/drawing/2014/main" id="{234C451A-5B50-4C7E-91CA-267EB4878AFD}"/>
              </a:ext>
            </a:extLst>
          </p:cNvPr>
          <p:cNvSpPr>
            <a:spLocks noGrp="1"/>
          </p:cNvSpPr>
          <p:nvPr>
            <p:ph type="sldNum" sz="quarter" idx="12"/>
          </p:nvPr>
        </p:nvSpPr>
        <p:spPr/>
        <p:txBody>
          <a:bodyPr/>
          <a:lstStyle/>
          <a:p>
            <a:fld id="{363EFDB9-B238-4B86-B88C-C9728C420079}" type="slidenum">
              <a:rPr lang="zh-CN" altLang="en-US" smtClean="0"/>
              <a:t>33</a:t>
            </a:fld>
            <a:endParaRPr lang="zh-CN" altLang="en-US"/>
          </a:p>
        </p:txBody>
      </p:sp>
      <p:pic>
        <p:nvPicPr>
          <p:cNvPr id="8" name="Picture 2">
            <a:extLst>
              <a:ext uri="{FF2B5EF4-FFF2-40B4-BE49-F238E27FC236}">
                <a16:creationId xmlns:a16="http://schemas.microsoft.com/office/drawing/2014/main" id="{1C4DC220-FDCD-4B24-8E06-0A12C7D372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4444" y="2224087"/>
            <a:ext cx="7072312" cy="4268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2990249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0AFFA2-8E20-4BA5-9985-4717DAA96E60}"/>
              </a:ext>
            </a:extLst>
          </p:cNvPr>
          <p:cNvSpPr>
            <a:spLocks noGrp="1"/>
          </p:cNvSpPr>
          <p:nvPr>
            <p:ph type="title"/>
          </p:nvPr>
        </p:nvSpPr>
        <p:spPr/>
        <p:txBody>
          <a:bodyPr/>
          <a:lstStyle/>
          <a:p>
            <a:r>
              <a:rPr lang="zh-CN" altLang="en-US" dirty="0"/>
              <a:t>在 </a:t>
            </a:r>
            <a:r>
              <a:rPr lang="en-US" altLang="zh-CN" dirty="0"/>
              <a:t>Windows </a:t>
            </a:r>
            <a:r>
              <a:rPr lang="zh-CN" altLang="en-US" dirty="0"/>
              <a:t>系统上安装</a:t>
            </a:r>
            <a:r>
              <a:rPr lang="en-US" altLang="zh-CN" dirty="0"/>
              <a:t>&amp;</a:t>
            </a:r>
            <a:r>
              <a:rPr lang="zh-CN" altLang="en-US" dirty="0"/>
              <a:t>配置 </a:t>
            </a:r>
            <a:r>
              <a:rPr lang="en-US" altLang="zh-CN" dirty="0"/>
              <a:t>Anaconda</a:t>
            </a:r>
            <a:endParaRPr lang="zh-CN" altLang="en-US" dirty="0"/>
          </a:p>
        </p:txBody>
      </p:sp>
      <p:sp>
        <p:nvSpPr>
          <p:cNvPr id="3" name="内容占位符 2">
            <a:extLst>
              <a:ext uri="{FF2B5EF4-FFF2-40B4-BE49-F238E27FC236}">
                <a16:creationId xmlns:a16="http://schemas.microsoft.com/office/drawing/2014/main" id="{36AD07B0-9D7E-4BA5-A53C-EB2F7999A24F}"/>
              </a:ext>
            </a:extLst>
          </p:cNvPr>
          <p:cNvSpPr>
            <a:spLocks noGrp="1"/>
          </p:cNvSpPr>
          <p:nvPr>
            <p:ph idx="1"/>
          </p:nvPr>
        </p:nvSpPr>
        <p:spPr/>
        <p:txBody>
          <a:bodyPr>
            <a:normAutofit fontScale="92500"/>
          </a:bodyPr>
          <a:lstStyle/>
          <a:p>
            <a:r>
              <a:rPr lang="zh-CN" altLang="en-US" dirty="0"/>
              <a:t>下载</a:t>
            </a:r>
            <a:endParaRPr lang="en-US" altLang="zh-CN" dirty="0"/>
          </a:p>
          <a:p>
            <a:pPr lvl="1"/>
            <a:r>
              <a:rPr lang="en-US" altLang="zh-CN" dirty="0">
                <a:hlinkClick r:id="rId3"/>
              </a:rPr>
              <a:t>https://repo.anaconda.com/archive/Anaconda3-2019.07-Windows-x86_64.exe</a:t>
            </a:r>
            <a:r>
              <a:rPr lang="en-US" altLang="zh-CN" dirty="0"/>
              <a:t> </a:t>
            </a:r>
          </a:p>
          <a:p>
            <a:r>
              <a:rPr lang="zh-CN" altLang="en-US" dirty="0"/>
              <a:t>安装流程</a:t>
            </a:r>
          </a:p>
          <a:p>
            <a:pPr lvl="1"/>
            <a:r>
              <a:rPr lang="zh-CN" altLang="en-US" dirty="0"/>
              <a:t>安装包</a:t>
            </a:r>
            <a:r>
              <a:rPr lang="en-US" altLang="zh-CN" dirty="0"/>
              <a:t>——“next”——“I agree”——“All Users(requires admin privileges)”——</a:t>
            </a:r>
            <a:r>
              <a:rPr lang="zh-CN" altLang="en-US" dirty="0"/>
              <a:t>选择安装路径</a:t>
            </a:r>
            <a:r>
              <a:rPr lang="en-US" altLang="zh-CN" dirty="0"/>
              <a:t>(c:\Dev\Python\Anaconda3)——“Install”——“finish”</a:t>
            </a:r>
            <a:r>
              <a:rPr lang="zh-CN" altLang="en-US" dirty="0"/>
              <a:t>。</a:t>
            </a:r>
          </a:p>
          <a:p>
            <a:r>
              <a:rPr lang="zh-CN" altLang="en-US" dirty="0"/>
              <a:t>配置流程</a:t>
            </a:r>
            <a:endParaRPr lang="en-US" altLang="zh-CN" dirty="0"/>
          </a:p>
          <a:p>
            <a:pPr lvl="1"/>
            <a:r>
              <a:rPr lang="en-US" altLang="zh-CN" dirty="0"/>
              <a:t>PyCharm </a:t>
            </a:r>
            <a:r>
              <a:rPr lang="zh-CN" altLang="en-US" dirty="0"/>
              <a:t>虚拟环境，指向：</a:t>
            </a:r>
            <a:endParaRPr lang="en-US" altLang="zh-CN" dirty="0"/>
          </a:p>
          <a:p>
            <a:pPr lvl="2"/>
            <a:r>
              <a:rPr lang="en-US" altLang="zh-CN" dirty="0"/>
              <a:t>c:\Dev\Python\Anaconda3\python.exe</a:t>
            </a:r>
          </a:p>
          <a:p>
            <a:pPr lvl="1"/>
            <a:endParaRPr lang="zh-CN" altLang="en-US" dirty="0"/>
          </a:p>
        </p:txBody>
      </p:sp>
      <p:sp>
        <p:nvSpPr>
          <p:cNvPr id="4" name="日期占位符 3">
            <a:extLst>
              <a:ext uri="{FF2B5EF4-FFF2-40B4-BE49-F238E27FC236}">
                <a16:creationId xmlns:a16="http://schemas.microsoft.com/office/drawing/2014/main" id="{C648D0AC-2C86-4132-A878-27596F0B36F7}"/>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202C1BF0-A266-4060-8D35-3B3A856AAD98}"/>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95B3A49F-9401-4480-A4BD-04DC1DFA35BB}"/>
              </a:ext>
            </a:extLst>
          </p:cNvPr>
          <p:cNvSpPr>
            <a:spLocks noGrp="1"/>
          </p:cNvSpPr>
          <p:nvPr>
            <p:ph type="sldNum" sz="quarter" idx="12"/>
          </p:nvPr>
        </p:nvSpPr>
        <p:spPr/>
        <p:txBody>
          <a:bodyPr/>
          <a:lstStyle/>
          <a:p>
            <a:fld id="{363EFDB9-B238-4B86-B88C-C9728C420079}" type="slidenum">
              <a:rPr lang="zh-CN" altLang="en-US" smtClean="0"/>
              <a:t>34</a:t>
            </a:fld>
            <a:endParaRPr lang="zh-CN" altLang="en-US"/>
          </a:p>
        </p:txBody>
      </p:sp>
    </p:spTree>
    <p:extLst>
      <p:ext uri="{BB962C8B-B14F-4D97-AF65-F5344CB8AC3E}">
        <p14:creationId xmlns:p14="http://schemas.microsoft.com/office/powerpoint/2010/main" val="22765108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FBF0F0-A5DC-4C3E-903A-FD59B2B40FF9}"/>
              </a:ext>
            </a:extLst>
          </p:cNvPr>
          <p:cNvSpPr>
            <a:spLocks noGrp="1"/>
          </p:cNvSpPr>
          <p:nvPr>
            <p:ph type="title"/>
          </p:nvPr>
        </p:nvSpPr>
        <p:spPr/>
        <p:txBody>
          <a:bodyPr/>
          <a:lstStyle/>
          <a:p>
            <a:r>
              <a:rPr lang="zh-CN" altLang="en-US" dirty="0"/>
              <a:t>在 </a:t>
            </a:r>
            <a:r>
              <a:rPr lang="en-US" altLang="zh-CN" dirty="0"/>
              <a:t>Linux </a:t>
            </a:r>
            <a:r>
              <a:rPr lang="zh-CN" altLang="en-US" dirty="0"/>
              <a:t>系统上安装</a:t>
            </a:r>
            <a:r>
              <a:rPr lang="en-US" altLang="zh-CN" dirty="0"/>
              <a:t>&amp;</a:t>
            </a:r>
            <a:r>
              <a:rPr lang="zh-CN" altLang="en-US" dirty="0"/>
              <a:t>配置 </a:t>
            </a:r>
            <a:r>
              <a:rPr lang="en-US" altLang="zh-CN" dirty="0"/>
              <a:t>Anaconda</a:t>
            </a:r>
            <a:endParaRPr lang="zh-CN" altLang="en-US" dirty="0"/>
          </a:p>
        </p:txBody>
      </p:sp>
      <p:sp>
        <p:nvSpPr>
          <p:cNvPr id="3" name="内容占位符 2">
            <a:extLst>
              <a:ext uri="{FF2B5EF4-FFF2-40B4-BE49-F238E27FC236}">
                <a16:creationId xmlns:a16="http://schemas.microsoft.com/office/drawing/2014/main" id="{91ADED60-F5EA-4040-858E-FB05BABBA262}"/>
              </a:ext>
            </a:extLst>
          </p:cNvPr>
          <p:cNvSpPr>
            <a:spLocks noGrp="1"/>
          </p:cNvSpPr>
          <p:nvPr>
            <p:ph idx="1"/>
          </p:nvPr>
        </p:nvSpPr>
        <p:spPr/>
        <p:txBody>
          <a:bodyPr/>
          <a:lstStyle/>
          <a:p>
            <a:r>
              <a:rPr lang="zh-CN" altLang="en-US" dirty="0"/>
              <a:t>下载</a:t>
            </a:r>
            <a:endParaRPr lang="en-US" altLang="zh-CN" dirty="0"/>
          </a:p>
          <a:p>
            <a:pPr lvl="1"/>
            <a:r>
              <a:rPr lang="en-US" altLang="zh-CN" dirty="0">
                <a:hlinkClick r:id="rId2"/>
              </a:rPr>
              <a:t>https://repo.anaconda.com/archive/Anaconda3-2019.07-Linux-x86_64.sh</a:t>
            </a:r>
            <a:endParaRPr lang="en-US" altLang="zh-CN" dirty="0"/>
          </a:p>
          <a:p>
            <a:r>
              <a:rPr lang="zh-CN" altLang="en-US" dirty="0"/>
              <a:t>安装流程</a:t>
            </a:r>
            <a:endParaRPr lang="en-US" altLang="zh-CN" dirty="0"/>
          </a:p>
          <a:p>
            <a:pPr lvl="1"/>
            <a:r>
              <a:rPr lang="en-US" altLang="zh-CN" dirty="0"/>
              <a:t>bash Anaconda3-2019.07-Linux-x86_64.sh</a:t>
            </a:r>
          </a:p>
          <a:p>
            <a:pPr lvl="2"/>
            <a:r>
              <a:rPr lang="en-US" altLang="zh-CN" dirty="0"/>
              <a:t>Enter =&gt; yes =&gt; Enter =&gt; yes =&gt; Enter</a:t>
            </a:r>
          </a:p>
          <a:p>
            <a:r>
              <a:rPr lang="zh-CN" altLang="en-US" dirty="0"/>
              <a:t>配置流程</a:t>
            </a:r>
            <a:endParaRPr lang="en-US" altLang="zh-CN" dirty="0"/>
          </a:p>
          <a:p>
            <a:pPr lvl="1"/>
            <a:r>
              <a:rPr lang="en-US" altLang="zh-CN" dirty="0"/>
              <a:t>vi ~/.bashrc</a:t>
            </a:r>
            <a:r>
              <a:rPr lang="zh-CN" altLang="en-US" dirty="0"/>
              <a:t> </a:t>
            </a:r>
            <a:endParaRPr lang="en-US" altLang="zh-CN" dirty="0"/>
          </a:p>
          <a:p>
            <a:pPr lvl="1"/>
            <a:r>
              <a:rPr lang="zh-CN" altLang="en-US" dirty="0"/>
              <a:t>添加：</a:t>
            </a:r>
            <a:r>
              <a:rPr lang="en-US" altLang="zh-CN" dirty="0"/>
              <a:t>export PATH = /home/&lt;username&gt;/anaconda3/bin</a:t>
            </a:r>
            <a:r>
              <a:rPr lang="en-US" altLang="zh-CN" dirty="0">
                <a:sym typeface="Wingdings" panose="05000000000000000000" pitchFamily="2" charset="2"/>
              </a:rPr>
              <a:t>:$PATH</a:t>
            </a:r>
            <a:endParaRPr lang="zh-CN" altLang="en-US" dirty="0"/>
          </a:p>
        </p:txBody>
      </p:sp>
      <p:sp>
        <p:nvSpPr>
          <p:cNvPr id="4" name="日期占位符 3">
            <a:extLst>
              <a:ext uri="{FF2B5EF4-FFF2-40B4-BE49-F238E27FC236}">
                <a16:creationId xmlns:a16="http://schemas.microsoft.com/office/drawing/2014/main" id="{E0E9ABF7-E206-43A2-B5A3-BABFCF74E394}"/>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4E31B994-B324-4C51-A843-817E5CA747B8}"/>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7A414AAE-0D08-4F40-9202-F255F8E86746}"/>
              </a:ext>
            </a:extLst>
          </p:cNvPr>
          <p:cNvSpPr>
            <a:spLocks noGrp="1"/>
          </p:cNvSpPr>
          <p:nvPr>
            <p:ph type="sldNum" sz="quarter" idx="12"/>
          </p:nvPr>
        </p:nvSpPr>
        <p:spPr/>
        <p:txBody>
          <a:bodyPr/>
          <a:lstStyle/>
          <a:p>
            <a:fld id="{363EFDB9-B238-4B86-B88C-C9728C420079}" type="slidenum">
              <a:rPr lang="zh-CN" altLang="en-US" smtClean="0"/>
              <a:t>35</a:t>
            </a:fld>
            <a:endParaRPr lang="zh-CN" altLang="en-US"/>
          </a:p>
        </p:txBody>
      </p:sp>
    </p:spTree>
    <p:extLst>
      <p:ext uri="{BB962C8B-B14F-4D97-AF65-F5344CB8AC3E}">
        <p14:creationId xmlns:p14="http://schemas.microsoft.com/office/powerpoint/2010/main" val="29432878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E7F051A2-C477-43D6-81FA-485BE5C7994D}"/>
              </a:ext>
            </a:extLst>
          </p:cNvPr>
          <p:cNvSpPr>
            <a:spLocks noGrp="1"/>
          </p:cNvSpPr>
          <p:nvPr>
            <p:ph type="title"/>
          </p:nvPr>
        </p:nvSpPr>
        <p:spPr/>
        <p:txBody>
          <a:bodyPr/>
          <a:lstStyle/>
          <a:p>
            <a:r>
              <a:rPr lang="en-US" altLang="zh-CN" dirty="0" err="1"/>
              <a:t>Jupyter</a:t>
            </a:r>
            <a:r>
              <a:rPr lang="en-US" altLang="zh-CN" dirty="0"/>
              <a:t> Notebook</a:t>
            </a:r>
            <a:endParaRPr lang="zh-CN" altLang="en-US" dirty="0"/>
          </a:p>
        </p:txBody>
      </p:sp>
      <p:sp>
        <p:nvSpPr>
          <p:cNvPr id="8" name="文本占位符 7">
            <a:extLst>
              <a:ext uri="{FF2B5EF4-FFF2-40B4-BE49-F238E27FC236}">
                <a16:creationId xmlns:a16="http://schemas.microsoft.com/office/drawing/2014/main" id="{716995FA-115C-415E-9160-E28E4BFD8EB3}"/>
              </a:ext>
            </a:extLst>
          </p:cNvPr>
          <p:cNvSpPr>
            <a:spLocks noGrp="1"/>
          </p:cNvSpPr>
          <p:nvPr>
            <p:ph type="body" idx="1"/>
          </p:nvPr>
        </p:nvSpPr>
        <p:spPr/>
        <p:txBody>
          <a:bodyPr>
            <a:normAutofit fontScale="92500" lnSpcReduction="10000"/>
          </a:bodyPr>
          <a:lstStyle/>
          <a:p>
            <a:r>
              <a:rPr lang="zh-CN" altLang="en-US" dirty="0"/>
              <a:t>之前的 </a:t>
            </a:r>
            <a:r>
              <a:rPr lang="en-US" altLang="zh-CN" dirty="0" err="1"/>
              <a:t>IPython</a:t>
            </a:r>
            <a:r>
              <a:rPr lang="en-US" altLang="zh-CN" dirty="0"/>
              <a:t> Notebook</a:t>
            </a:r>
          </a:p>
          <a:p>
            <a:r>
              <a:rPr lang="zh-CN" altLang="en-US" dirty="0"/>
              <a:t>交互式笔记本</a:t>
            </a:r>
            <a:endParaRPr lang="en-US" altLang="zh-CN" dirty="0"/>
          </a:p>
          <a:p>
            <a:r>
              <a:rPr lang="zh-CN" altLang="en-US" dirty="0"/>
              <a:t>本质：支持实时代码、数学方程、可视化、</a:t>
            </a:r>
            <a:r>
              <a:rPr lang="en-US" altLang="zh-CN" dirty="0"/>
              <a:t>Markdown </a:t>
            </a:r>
            <a:r>
              <a:rPr lang="zh-CN" altLang="en-US" dirty="0"/>
              <a:t>的 </a:t>
            </a:r>
            <a:r>
              <a:rPr lang="en-US" altLang="zh-CN" dirty="0"/>
              <a:t>Web App</a:t>
            </a:r>
            <a:r>
              <a:rPr lang="zh-CN" altLang="en-US" dirty="0"/>
              <a:t>。</a:t>
            </a:r>
          </a:p>
        </p:txBody>
      </p:sp>
      <p:sp>
        <p:nvSpPr>
          <p:cNvPr id="4" name="日期占位符 3">
            <a:extLst>
              <a:ext uri="{FF2B5EF4-FFF2-40B4-BE49-F238E27FC236}">
                <a16:creationId xmlns:a16="http://schemas.microsoft.com/office/drawing/2014/main" id="{E02B6E57-82CD-476C-8E4B-251E7C13FCA8}"/>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81F79BC7-FA86-47FC-8CD7-C7F1CA878854}"/>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BEBD5465-B2DC-4DA0-BA26-39D6912B4608}"/>
              </a:ext>
            </a:extLst>
          </p:cNvPr>
          <p:cNvSpPr>
            <a:spLocks noGrp="1"/>
          </p:cNvSpPr>
          <p:nvPr>
            <p:ph type="sldNum" sz="quarter" idx="12"/>
          </p:nvPr>
        </p:nvSpPr>
        <p:spPr/>
        <p:txBody>
          <a:bodyPr/>
          <a:lstStyle/>
          <a:p>
            <a:fld id="{363EFDB9-B238-4B86-B88C-C9728C420079}" type="slidenum">
              <a:rPr lang="zh-CN" altLang="en-US" smtClean="0"/>
              <a:t>36</a:t>
            </a:fld>
            <a:endParaRPr lang="zh-CN" altLang="en-US"/>
          </a:p>
        </p:txBody>
      </p:sp>
    </p:spTree>
    <p:extLst>
      <p:ext uri="{BB962C8B-B14F-4D97-AF65-F5344CB8AC3E}">
        <p14:creationId xmlns:p14="http://schemas.microsoft.com/office/powerpoint/2010/main" val="410455726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F9A092-AD59-44A1-B985-CA6CD8637BD5}"/>
              </a:ext>
            </a:extLst>
          </p:cNvPr>
          <p:cNvSpPr>
            <a:spLocks noGrp="1"/>
          </p:cNvSpPr>
          <p:nvPr>
            <p:ph type="title"/>
          </p:nvPr>
        </p:nvSpPr>
        <p:spPr/>
        <p:txBody>
          <a:bodyPr/>
          <a:lstStyle/>
          <a:p>
            <a:r>
              <a:rPr lang="zh-CN" altLang="en-US" dirty="0"/>
              <a:t>介绍内容</a:t>
            </a:r>
          </a:p>
        </p:txBody>
      </p:sp>
      <p:sp>
        <p:nvSpPr>
          <p:cNvPr id="4" name="日期占位符 3">
            <a:extLst>
              <a:ext uri="{FF2B5EF4-FFF2-40B4-BE49-F238E27FC236}">
                <a16:creationId xmlns:a16="http://schemas.microsoft.com/office/drawing/2014/main" id="{67787612-23B8-4E19-A28C-BEF65AE853B1}"/>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BA163402-78DD-4E33-954C-A7C07624324A}"/>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BD8372E3-EE55-43B0-92E9-528DFEC0B2BE}"/>
              </a:ext>
            </a:extLst>
          </p:cNvPr>
          <p:cNvSpPr>
            <a:spLocks noGrp="1"/>
          </p:cNvSpPr>
          <p:nvPr>
            <p:ph type="sldNum" sz="quarter" idx="12"/>
          </p:nvPr>
        </p:nvSpPr>
        <p:spPr>
          <a:xfrm>
            <a:off x="8610600" y="6356350"/>
            <a:ext cx="2743200" cy="365125"/>
          </a:xfrm>
        </p:spPr>
        <p:txBody>
          <a:bodyPr/>
          <a:lstStyle/>
          <a:p>
            <a:fld id="{363EFDB9-B238-4B86-B88C-C9728C420079}" type="slidenum">
              <a:rPr lang="zh-CN" altLang="en-US" smtClean="0"/>
              <a:t>37</a:t>
            </a:fld>
            <a:endParaRPr lang="zh-CN" altLang="en-US"/>
          </a:p>
        </p:txBody>
      </p:sp>
      <p:grpSp>
        <p:nvGrpSpPr>
          <p:cNvPr id="17" name="组合 16">
            <a:extLst>
              <a:ext uri="{FF2B5EF4-FFF2-40B4-BE49-F238E27FC236}">
                <a16:creationId xmlns:a16="http://schemas.microsoft.com/office/drawing/2014/main" id="{B9A5915A-EE21-47FA-89B2-0FD1DC64E52C}"/>
              </a:ext>
            </a:extLst>
          </p:cNvPr>
          <p:cNvGrpSpPr/>
          <p:nvPr/>
        </p:nvGrpSpPr>
        <p:grpSpPr>
          <a:xfrm>
            <a:off x="2793206" y="1373187"/>
            <a:ext cx="6605588" cy="4111625"/>
            <a:chOff x="2266950" y="1347788"/>
            <a:chExt cx="6605588" cy="4111625"/>
          </a:xfrm>
        </p:grpSpPr>
        <p:cxnSp>
          <p:nvCxnSpPr>
            <p:cNvPr id="7" name="直接连接符 6">
              <a:extLst>
                <a:ext uri="{FF2B5EF4-FFF2-40B4-BE49-F238E27FC236}">
                  <a16:creationId xmlns:a16="http://schemas.microsoft.com/office/drawing/2014/main" id="{2B408659-4B33-4F6A-BC02-854583B879AE}"/>
                </a:ext>
              </a:extLst>
            </p:cNvPr>
            <p:cNvCxnSpPr>
              <a:cxnSpLocks/>
            </p:cNvCxnSpPr>
            <p:nvPr/>
          </p:nvCxnSpPr>
          <p:spPr>
            <a:xfrm>
              <a:off x="2882900" y="1347788"/>
              <a:ext cx="4763" cy="4111625"/>
            </a:xfrm>
            <a:prstGeom prst="line">
              <a:avLst/>
            </a:prstGeom>
          </p:spPr>
          <p:style>
            <a:lnRef idx="2">
              <a:schemeClr val="dk1"/>
            </a:lnRef>
            <a:fillRef idx="0">
              <a:schemeClr val="dk1"/>
            </a:fillRef>
            <a:effectRef idx="1">
              <a:schemeClr val="dk1"/>
            </a:effectRef>
            <a:fontRef idx="minor">
              <a:schemeClr val="tx1"/>
            </a:fontRef>
          </p:style>
        </p:cxnSp>
        <p:sp>
          <p:nvSpPr>
            <p:cNvPr id="8" name="Line 2">
              <a:extLst>
                <a:ext uri="{FF2B5EF4-FFF2-40B4-BE49-F238E27FC236}">
                  <a16:creationId xmlns:a16="http://schemas.microsoft.com/office/drawing/2014/main" id="{5EE5F9A7-23D8-4810-BA51-3B9FF0DF7B38}"/>
                </a:ext>
              </a:extLst>
            </p:cNvPr>
            <p:cNvSpPr>
              <a:spLocks noChangeShapeType="1"/>
            </p:cNvSpPr>
            <p:nvPr/>
          </p:nvSpPr>
          <p:spPr bwMode="auto">
            <a:xfrm>
              <a:off x="2266950" y="4992688"/>
              <a:ext cx="6605588" cy="0"/>
            </a:xfrm>
            <a:prstGeom prst="line">
              <a:avLst/>
            </a:prstGeom>
          </p:spPr>
          <p:style>
            <a:lnRef idx="2">
              <a:schemeClr val="dk1"/>
            </a:lnRef>
            <a:fillRef idx="0">
              <a:schemeClr val="dk1"/>
            </a:fillRef>
            <a:effectRef idx="1">
              <a:schemeClr val="dk1"/>
            </a:effectRef>
            <a:fontRef idx="minor">
              <a:schemeClr val="tx1"/>
            </a:fontRef>
          </p:style>
          <p:txBody>
            <a:bodyPr/>
            <a:lstStyle/>
            <a:p>
              <a:pPr algn="ctr" eaLnBrk="1" fontAlgn="auto" hangingPunct="1">
                <a:spcBef>
                  <a:spcPts val="0"/>
                </a:spcBef>
                <a:spcAft>
                  <a:spcPts val="0"/>
                </a:spcAft>
                <a:defRPr/>
              </a:pPr>
              <a:endParaRPr lang="zh-CN" altLang="en-US" sz="1905" kern="0">
                <a:solidFill>
                  <a:sysClr val="windowText" lastClr="000000"/>
                </a:solidFill>
                <a:latin typeface="微软雅黑" pitchFamily="34" charset="-122"/>
                <a:ea typeface="微软雅黑" pitchFamily="34" charset="-122"/>
              </a:endParaRPr>
            </a:p>
          </p:txBody>
        </p:sp>
        <p:sp>
          <p:nvSpPr>
            <p:cNvPr id="9" name="Oval 15">
              <a:extLst>
                <a:ext uri="{FF2B5EF4-FFF2-40B4-BE49-F238E27FC236}">
                  <a16:creationId xmlns:a16="http://schemas.microsoft.com/office/drawing/2014/main" id="{A5FF6701-3C01-444C-9905-BD18D24EFE25}"/>
                </a:ext>
              </a:extLst>
            </p:cNvPr>
            <p:cNvSpPr>
              <a:spLocks noChangeArrowheads="1"/>
            </p:cNvSpPr>
            <p:nvPr/>
          </p:nvSpPr>
          <p:spPr bwMode="auto">
            <a:xfrm>
              <a:off x="2576481" y="1651743"/>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charset="0"/>
                  <a:ea typeface="宋体" pitchFamily="2" charset="-122"/>
                </a:defRPr>
              </a:lvl1pPr>
              <a:lvl2pPr marL="742950" indent="-285750">
                <a:defRPr sz="900">
                  <a:solidFill>
                    <a:srgbClr val="000000"/>
                  </a:solidFill>
                  <a:latin typeface="Arial" charset="0"/>
                  <a:ea typeface="宋体" pitchFamily="2" charset="-122"/>
                </a:defRPr>
              </a:lvl2pPr>
              <a:lvl3pPr marL="1143000" indent="-228600">
                <a:defRPr sz="900">
                  <a:solidFill>
                    <a:srgbClr val="000000"/>
                  </a:solidFill>
                  <a:latin typeface="Arial" charset="0"/>
                  <a:ea typeface="宋体" pitchFamily="2" charset="-122"/>
                </a:defRPr>
              </a:lvl3pPr>
              <a:lvl4pPr marL="1600200" indent="-228600">
                <a:defRPr sz="900">
                  <a:solidFill>
                    <a:srgbClr val="000000"/>
                  </a:solidFill>
                  <a:latin typeface="Arial" charset="0"/>
                  <a:ea typeface="宋体" pitchFamily="2" charset="-122"/>
                </a:defRPr>
              </a:lvl4pPr>
              <a:lvl5pPr marL="2057400" indent="-22860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gn="ctr" eaLnBrk="1" fontAlgn="auto" hangingPunct="1">
                <a:spcBef>
                  <a:spcPts val="0"/>
                </a:spcBef>
                <a:spcAft>
                  <a:spcPts val="0"/>
                </a:spcAft>
                <a:defRPr/>
              </a:pPr>
              <a:r>
                <a:rPr lang="zh-CN" altLang="zh-CN" sz="2200" kern="0" dirty="0">
                  <a:solidFill>
                    <a:schemeClr val="bg1"/>
                  </a:solidFill>
                  <a:latin typeface="微软雅黑" pitchFamily="34" charset="-122"/>
                  <a:ea typeface="微软雅黑" pitchFamily="34" charset="-122"/>
                </a:rPr>
                <a:t>1</a:t>
              </a:r>
              <a:endParaRPr lang="en-US" altLang="zh-CN" sz="2200" kern="0" dirty="0">
                <a:solidFill>
                  <a:schemeClr val="bg1"/>
                </a:solidFill>
                <a:latin typeface="微软雅黑" pitchFamily="34" charset="-122"/>
                <a:ea typeface="微软雅黑" pitchFamily="34" charset="-122"/>
              </a:endParaRPr>
            </a:p>
          </p:txBody>
        </p:sp>
        <p:sp>
          <p:nvSpPr>
            <p:cNvPr id="10" name="AutoShape 17">
              <a:extLst>
                <a:ext uri="{FF2B5EF4-FFF2-40B4-BE49-F238E27FC236}">
                  <a16:creationId xmlns:a16="http://schemas.microsoft.com/office/drawing/2014/main" id="{89A1826F-A16B-479A-8C69-A58392EB3915}"/>
                </a:ext>
              </a:extLst>
            </p:cNvPr>
            <p:cNvSpPr>
              <a:spLocks noChangeArrowheads="1"/>
            </p:cNvSpPr>
            <p:nvPr/>
          </p:nvSpPr>
          <p:spPr bwMode="auto">
            <a:xfrm>
              <a:off x="3618065" y="1579743"/>
              <a:ext cx="4859850" cy="684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kern="0" dirty="0">
                  <a:solidFill>
                    <a:schemeClr val="bg1"/>
                  </a:solidFill>
                  <a:latin typeface="微软雅黑" pitchFamily="34" charset="-122"/>
                  <a:ea typeface="微软雅黑" pitchFamily="34" charset="-122"/>
                  <a:sym typeface="微软雅黑" pitchFamily="34" charset="-122"/>
                </a:rPr>
                <a:t>认识数据分析</a:t>
              </a:r>
              <a:endParaRPr lang="zh-CN" altLang="en-US" sz="2200" kern="0" dirty="0">
                <a:solidFill>
                  <a:schemeClr val="bg1"/>
                </a:solidFill>
                <a:latin typeface="微软雅黑" pitchFamily="34" charset="-122"/>
                <a:ea typeface="微软雅黑" pitchFamily="34" charset="-122"/>
              </a:endParaRPr>
            </a:p>
          </p:txBody>
        </p:sp>
        <p:sp>
          <p:nvSpPr>
            <p:cNvPr id="11" name="AutoShape 17">
              <a:extLst>
                <a:ext uri="{FF2B5EF4-FFF2-40B4-BE49-F238E27FC236}">
                  <a16:creationId xmlns:a16="http://schemas.microsoft.com/office/drawing/2014/main" id="{767FDBC4-19EB-450A-A531-D79405D4C3C9}"/>
                </a:ext>
              </a:extLst>
            </p:cNvPr>
            <p:cNvSpPr>
              <a:spLocks noChangeArrowheads="1"/>
            </p:cNvSpPr>
            <p:nvPr/>
          </p:nvSpPr>
          <p:spPr bwMode="auto">
            <a:xfrm>
              <a:off x="3618065" y="2612017"/>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itchFamily="34" charset="-122"/>
                  <a:ea typeface="微软雅黑" pitchFamily="34" charset="-122"/>
                  <a:sym typeface="微软雅黑" pitchFamily="34" charset="-122"/>
                </a:rPr>
                <a:t>熟悉</a:t>
              </a:r>
              <a:r>
                <a:rPr lang="en-US" altLang="zh-CN" sz="2200" dirty="0">
                  <a:latin typeface="微软雅黑" pitchFamily="34" charset="-122"/>
                  <a:ea typeface="微软雅黑" pitchFamily="34" charset="-122"/>
                  <a:sym typeface="微软雅黑" pitchFamily="34" charset="-122"/>
                </a:rPr>
                <a:t>Python</a:t>
              </a:r>
              <a:r>
                <a:rPr lang="zh-CN" altLang="en-US" sz="2200" dirty="0">
                  <a:latin typeface="微软雅黑" pitchFamily="34" charset="-122"/>
                  <a:ea typeface="微软雅黑" pitchFamily="34" charset="-122"/>
                  <a:sym typeface="微软雅黑" pitchFamily="34" charset="-122"/>
                </a:rPr>
                <a:t>数据分析的工具</a:t>
              </a:r>
              <a:endParaRPr lang="zh-CN" altLang="en-US" sz="2200" dirty="0">
                <a:latin typeface="微软雅黑" pitchFamily="34" charset="-122"/>
                <a:ea typeface="微软雅黑" pitchFamily="34" charset="-122"/>
              </a:endParaRPr>
            </a:p>
          </p:txBody>
        </p:sp>
        <p:sp>
          <p:nvSpPr>
            <p:cNvPr id="12" name="Oval 15">
              <a:extLst>
                <a:ext uri="{FF2B5EF4-FFF2-40B4-BE49-F238E27FC236}">
                  <a16:creationId xmlns:a16="http://schemas.microsoft.com/office/drawing/2014/main" id="{0F6A1ADC-D742-4924-8EA3-EE52399F84F3}"/>
                </a:ext>
              </a:extLst>
            </p:cNvPr>
            <p:cNvSpPr>
              <a:spLocks noChangeArrowheads="1"/>
            </p:cNvSpPr>
            <p:nvPr/>
          </p:nvSpPr>
          <p:spPr bwMode="auto">
            <a:xfrm>
              <a:off x="2576481" y="2684017"/>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charset="0"/>
                  <a:ea typeface="宋体" pitchFamily="2" charset="-122"/>
                </a:defRPr>
              </a:lvl1pPr>
              <a:lvl2pPr marL="742950" indent="-285750">
                <a:defRPr sz="900">
                  <a:solidFill>
                    <a:srgbClr val="000000"/>
                  </a:solidFill>
                  <a:latin typeface="Arial" charset="0"/>
                  <a:ea typeface="宋体" pitchFamily="2" charset="-122"/>
                </a:defRPr>
              </a:lvl2pPr>
              <a:lvl3pPr marL="1143000" indent="-228600">
                <a:defRPr sz="900">
                  <a:solidFill>
                    <a:srgbClr val="000000"/>
                  </a:solidFill>
                  <a:latin typeface="Arial" charset="0"/>
                  <a:ea typeface="宋体" pitchFamily="2" charset="-122"/>
                </a:defRPr>
              </a:lvl3pPr>
              <a:lvl4pPr marL="1600200" indent="-228600">
                <a:defRPr sz="900">
                  <a:solidFill>
                    <a:srgbClr val="000000"/>
                  </a:solidFill>
                  <a:latin typeface="Arial" charset="0"/>
                  <a:ea typeface="宋体" pitchFamily="2" charset="-122"/>
                </a:defRPr>
              </a:lvl4pPr>
              <a:lvl5pPr marL="2057400" indent="-22860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itchFamily="34" charset="-122"/>
                  <a:ea typeface="微软雅黑" pitchFamily="34" charset="-122"/>
                </a:rPr>
                <a:t>2</a:t>
              </a:r>
            </a:p>
          </p:txBody>
        </p:sp>
        <p:sp>
          <p:nvSpPr>
            <p:cNvPr id="13" name="AutoShape 17">
              <a:extLst>
                <a:ext uri="{FF2B5EF4-FFF2-40B4-BE49-F238E27FC236}">
                  <a16:creationId xmlns:a16="http://schemas.microsoft.com/office/drawing/2014/main" id="{6BEDF111-CC13-412D-B101-C4A45CD866EB}"/>
                </a:ext>
              </a:extLst>
            </p:cNvPr>
            <p:cNvSpPr>
              <a:spLocks noChangeArrowheads="1"/>
            </p:cNvSpPr>
            <p:nvPr/>
          </p:nvSpPr>
          <p:spPr bwMode="auto">
            <a:xfrm>
              <a:off x="3618065" y="3610337"/>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kern="0" dirty="0">
                  <a:solidFill>
                    <a:schemeClr val="bg1"/>
                  </a:solidFill>
                  <a:latin typeface="微软雅黑" pitchFamily="34" charset="-122"/>
                  <a:ea typeface="微软雅黑" pitchFamily="34" charset="-122"/>
                  <a:sym typeface="微软雅黑" pitchFamily="34" charset="-122"/>
                </a:rPr>
                <a:t>安装 </a:t>
              </a:r>
              <a:r>
                <a:rPr lang="en-US" altLang="zh-CN" sz="2200" kern="0" dirty="0">
                  <a:solidFill>
                    <a:schemeClr val="bg1"/>
                  </a:solidFill>
                  <a:latin typeface="微软雅黑" pitchFamily="34" charset="-122"/>
                  <a:ea typeface="微软雅黑" pitchFamily="34" charset="-122"/>
                  <a:sym typeface="微软雅黑" pitchFamily="34" charset="-122"/>
                </a:rPr>
                <a:t>Python </a:t>
              </a:r>
              <a:r>
                <a:rPr lang="zh-CN" altLang="en-US" sz="2200" kern="0" dirty="0">
                  <a:solidFill>
                    <a:schemeClr val="bg1"/>
                  </a:solidFill>
                  <a:latin typeface="微软雅黑" pitchFamily="34" charset="-122"/>
                  <a:ea typeface="微软雅黑" pitchFamily="34" charset="-122"/>
                  <a:sym typeface="微软雅黑" pitchFamily="34" charset="-122"/>
                </a:rPr>
                <a:t>的 </a:t>
              </a:r>
              <a:r>
                <a:rPr lang="en-US" altLang="zh-CN" sz="2200" kern="0" dirty="0">
                  <a:solidFill>
                    <a:schemeClr val="bg1"/>
                  </a:solidFill>
                  <a:latin typeface="微软雅黑" pitchFamily="34" charset="-122"/>
                  <a:ea typeface="微软雅黑" pitchFamily="34" charset="-122"/>
                  <a:sym typeface="微软雅黑" pitchFamily="34" charset="-122"/>
                </a:rPr>
                <a:t>Anaconda </a:t>
              </a:r>
              <a:r>
                <a:rPr lang="zh-CN" altLang="en-US" sz="2200" kern="0" dirty="0">
                  <a:solidFill>
                    <a:schemeClr val="bg1"/>
                  </a:solidFill>
                  <a:latin typeface="微软雅黑" pitchFamily="34" charset="-122"/>
                  <a:ea typeface="微软雅黑" pitchFamily="34" charset="-122"/>
                  <a:sym typeface="微软雅黑" pitchFamily="34" charset="-122"/>
                </a:rPr>
                <a:t>发行版</a:t>
              </a:r>
            </a:p>
          </p:txBody>
        </p:sp>
        <p:sp>
          <p:nvSpPr>
            <p:cNvPr id="14" name="Oval 15">
              <a:extLst>
                <a:ext uri="{FF2B5EF4-FFF2-40B4-BE49-F238E27FC236}">
                  <a16:creationId xmlns:a16="http://schemas.microsoft.com/office/drawing/2014/main" id="{97F40291-63C5-48F0-82C4-7A0864A9B7A8}"/>
                </a:ext>
              </a:extLst>
            </p:cNvPr>
            <p:cNvSpPr>
              <a:spLocks noChangeArrowheads="1"/>
            </p:cNvSpPr>
            <p:nvPr/>
          </p:nvSpPr>
          <p:spPr bwMode="auto">
            <a:xfrm>
              <a:off x="2576481" y="3682337"/>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charset="0"/>
                  <a:ea typeface="宋体" pitchFamily="2" charset="-122"/>
                </a:defRPr>
              </a:lvl1pPr>
              <a:lvl2pPr marL="742950" indent="-285750">
                <a:defRPr sz="900">
                  <a:solidFill>
                    <a:srgbClr val="000000"/>
                  </a:solidFill>
                  <a:latin typeface="Arial" charset="0"/>
                  <a:ea typeface="宋体" pitchFamily="2" charset="-122"/>
                </a:defRPr>
              </a:lvl2pPr>
              <a:lvl3pPr marL="1143000" indent="-228600">
                <a:defRPr sz="900">
                  <a:solidFill>
                    <a:srgbClr val="000000"/>
                  </a:solidFill>
                  <a:latin typeface="Arial" charset="0"/>
                  <a:ea typeface="宋体" pitchFamily="2" charset="-122"/>
                </a:defRPr>
              </a:lvl3pPr>
              <a:lvl4pPr marL="1600200" indent="-228600">
                <a:defRPr sz="900">
                  <a:solidFill>
                    <a:srgbClr val="000000"/>
                  </a:solidFill>
                  <a:latin typeface="Arial" charset="0"/>
                  <a:ea typeface="宋体" pitchFamily="2" charset="-122"/>
                </a:defRPr>
              </a:lvl4pPr>
              <a:lvl5pPr marL="2057400" indent="-22860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itchFamily="34" charset="-122"/>
                  <a:ea typeface="微软雅黑" pitchFamily="34" charset="-122"/>
                </a:rPr>
                <a:t>3</a:t>
              </a:r>
            </a:p>
          </p:txBody>
        </p:sp>
        <p:sp>
          <p:nvSpPr>
            <p:cNvPr id="15" name="AutoShape 17">
              <a:extLst>
                <a:ext uri="{FF2B5EF4-FFF2-40B4-BE49-F238E27FC236}">
                  <a16:creationId xmlns:a16="http://schemas.microsoft.com/office/drawing/2014/main" id="{F23FA442-EFD8-497E-8DA3-4E82CBB33CCD}"/>
                </a:ext>
              </a:extLst>
            </p:cNvPr>
            <p:cNvSpPr>
              <a:spLocks noChangeArrowheads="1"/>
            </p:cNvSpPr>
            <p:nvPr/>
          </p:nvSpPr>
          <p:spPr bwMode="auto">
            <a:xfrm>
              <a:off x="3618065" y="4632743"/>
              <a:ext cx="4859850" cy="720000"/>
            </a:xfrm>
            <a:prstGeom prst="actionButtonBlank">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kern="0" dirty="0">
                  <a:solidFill>
                    <a:schemeClr val="bg1"/>
                  </a:solidFill>
                  <a:latin typeface="微软雅黑" pitchFamily="34" charset="-122"/>
                  <a:ea typeface="微软雅黑" pitchFamily="34" charset="-122"/>
                </a:rPr>
                <a:t>掌握 </a:t>
              </a:r>
              <a:r>
                <a:rPr lang="en-US" altLang="zh-CN" sz="2200" kern="0" dirty="0" err="1">
                  <a:solidFill>
                    <a:schemeClr val="bg1"/>
                  </a:solidFill>
                  <a:latin typeface="微软雅黑" pitchFamily="34" charset="-122"/>
                  <a:ea typeface="微软雅黑" pitchFamily="34" charset="-122"/>
                </a:rPr>
                <a:t>Jupyter</a:t>
              </a:r>
              <a:r>
                <a:rPr lang="en-US" altLang="zh-CN" sz="2200" kern="0" dirty="0">
                  <a:solidFill>
                    <a:schemeClr val="bg1"/>
                  </a:solidFill>
                  <a:latin typeface="微软雅黑" pitchFamily="34" charset="-122"/>
                  <a:ea typeface="微软雅黑" pitchFamily="34" charset="-122"/>
                </a:rPr>
                <a:t> Notebook </a:t>
              </a:r>
              <a:r>
                <a:rPr lang="zh-CN" altLang="en-US" sz="2200" kern="0" dirty="0">
                  <a:solidFill>
                    <a:schemeClr val="bg1"/>
                  </a:solidFill>
                  <a:latin typeface="微软雅黑" pitchFamily="34" charset="-122"/>
                  <a:ea typeface="微软雅黑" pitchFamily="34" charset="-122"/>
                </a:rPr>
                <a:t>常用功能</a:t>
              </a:r>
            </a:p>
          </p:txBody>
        </p:sp>
        <p:sp>
          <p:nvSpPr>
            <p:cNvPr id="16" name="Oval 15">
              <a:extLst>
                <a:ext uri="{FF2B5EF4-FFF2-40B4-BE49-F238E27FC236}">
                  <a16:creationId xmlns:a16="http://schemas.microsoft.com/office/drawing/2014/main" id="{BF5D655E-86C4-4D60-99A8-B3C758B2A9A8}"/>
                </a:ext>
              </a:extLst>
            </p:cNvPr>
            <p:cNvSpPr>
              <a:spLocks noChangeArrowheads="1"/>
            </p:cNvSpPr>
            <p:nvPr/>
          </p:nvSpPr>
          <p:spPr bwMode="auto">
            <a:xfrm>
              <a:off x="2576481" y="4704743"/>
              <a:ext cx="612000" cy="576000"/>
            </a:xfrm>
            <a:prstGeom prst="ellipse">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charset="0"/>
                  <a:ea typeface="宋体" pitchFamily="2" charset="-122"/>
                </a:defRPr>
              </a:lvl1pPr>
              <a:lvl2pPr marL="742950" indent="-285750">
                <a:defRPr sz="900">
                  <a:solidFill>
                    <a:srgbClr val="000000"/>
                  </a:solidFill>
                  <a:latin typeface="Arial" charset="0"/>
                  <a:ea typeface="宋体" pitchFamily="2" charset="-122"/>
                </a:defRPr>
              </a:lvl2pPr>
              <a:lvl3pPr marL="1143000" indent="-228600">
                <a:defRPr sz="900">
                  <a:solidFill>
                    <a:srgbClr val="000000"/>
                  </a:solidFill>
                  <a:latin typeface="Arial" charset="0"/>
                  <a:ea typeface="宋体" pitchFamily="2" charset="-122"/>
                </a:defRPr>
              </a:lvl3pPr>
              <a:lvl4pPr marL="1600200" indent="-228600">
                <a:defRPr sz="900">
                  <a:solidFill>
                    <a:srgbClr val="000000"/>
                  </a:solidFill>
                  <a:latin typeface="Arial" charset="0"/>
                  <a:ea typeface="宋体" pitchFamily="2" charset="-122"/>
                </a:defRPr>
              </a:lvl4pPr>
              <a:lvl5pPr marL="2057400" indent="-22860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gn="ctr" eaLnBrk="1" fontAlgn="auto" hangingPunct="1">
                <a:spcBef>
                  <a:spcPts val="0"/>
                </a:spcBef>
                <a:spcAft>
                  <a:spcPts val="0"/>
                </a:spcAft>
                <a:defRPr/>
              </a:pPr>
              <a:r>
                <a:rPr lang="en-US" altLang="zh-CN" sz="2200" dirty="0">
                  <a:solidFill>
                    <a:schemeClr val="bg1"/>
                  </a:solidFill>
                  <a:latin typeface="微软雅黑" pitchFamily="34" charset="-122"/>
                  <a:ea typeface="微软雅黑" pitchFamily="34" charset="-122"/>
                </a:rPr>
                <a:t>4</a:t>
              </a:r>
            </a:p>
          </p:txBody>
        </p:sp>
      </p:grpSp>
    </p:spTree>
    <p:extLst>
      <p:ext uri="{BB962C8B-B14F-4D97-AF65-F5344CB8AC3E}">
        <p14:creationId xmlns:p14="http://schemas.microsoft.com/office/powerpoint/2010/main" val="12857290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DD56F9-4026-43FA-BD32-277068BE28C9}"/>
              </a:ext>
            </a:extLst>
          </p:cNvPr>
          <p:cNvSpPr>
            <a:spLocks noGrp="1"/>
          </p:cNvSpPr>
          <p:nvPr>
            <p:ph type="title"/>
          </p:nvPr>
        </p:nvSpPr>
        <p:spPr/>
        <p:txBody>
          <a:bodyPr/>
          <a:lstStyle/>
          <a:p>
            <a:r>
              <a:rPr lang="en-US" altLang="zh-CN" dirty="0" err="1"/>
              <a:t>Jupyter</a:t>
            </a:r>
            <a:endParaRPr lang="zh-CN" altLang="en-US" dirty="0"/>
          </a:p>
        </p:txBody>
      </p:sp>
      <p:pic>
        <p:nvPicPr>
          <p:cNvPr id="8" name="内容占位符 7">
            <a:extLst>
              <a:ext uri="{FF2B5EF4-FFF2-40B4-BE49-F238E27FC236}">
                <a16:creationId xmlns:a16="http://schemas.microsoft.com/office/drawing/2014/main" id="{FDB79B5B-F38E-4301-8DB5-EF434E2C7C0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690688"/>
            <a:ext cx="5401136" cy="4351338"/>
          </a:xfrm>
        </p:spPr>
      </p:pic>
      <p:sp>
        <p:nvSpPr>
          <p:cNvPr id="4" name="日期占位符 3">
            <a:extLst>
              <a:ext uri="{FF2B5EF4-FFF2-40B4-BE49-F238E27FC236}">
                <a16:creationId xmlns:a16="http://schemas.microsoft.com/office/drawing/2014/main" id="{BB9CA266-428B-44E9-AF8F-41CBA69EF4F5}"/>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DB5134CB-03A1-4854-9165-8CE208AD9D17}"/>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4F999C60-798F-45A0-8B8C-0EB292989D7A}"/>
              </a:ext>
            </a:extLst>
          </p:cNvPr>
          <p:cNvSpPr>
            <a:spLocks noGrp="1"/>
          </p:cNvSpPr>
          <p:nvPr>
            <p:ph type="sldNum" sz="quarter" idx="12"/>
          </p:nvPr>
        </p:nvSpPr>
        <p:spPr/>
        <p:txBody>
          <a:bodyPr/>
          <a:lstStyle/>
          <a:p>
            <a:fld id="{363EFDB9-B238-4B86-B88C-C9728C420079}" type="slidenum">
              <a:rPr lang="zh-CN" altLang="en-US" smtClean="0"/>
              <a:t>38</a:t>
            </a:fld>
            <a:endParaRPr lang="zh-CN" altLang="en-US"/>
          </a:p>
        </p:txBody>
      </p:sp>
      <p:pic>
        <p:nvPicPr>
          <p:cNvPr id="10" name="图片 9">
            <a:extLst>
              <a:ext uri="{FF2B5EF4-FFF2-40B4-BE49-F238E27FC236}">
                <a16:creationId xmlns:a16="http://schemas.microsoft.com/office/drawing/2014/main" id="{64D69374-E7DE-4BE9-820E-2F7D7E75C8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9336" y="874713"/>
            <a:ext cx="4448175" cy="5324475"/>
          </a:xfrm>
          <a:prstGeom prst="rect">
            <a:avLst/>
          </a:prstGeom>
        </p:spPr>
      </p:pic>
    </p:spTree>
    <p:extLst>
      <p:ext uri="{BB962C8B-B14F-4D97-AF65-F5344CB8AC3E}">
        <p14:creationId xmlns:p14="http://schemas.microsoft.com/office/powerpoint/2010/main" val="84445070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a:spLocks/>
          </p:cNvSpPr>
          <p:nvPr/>
        </p:nvSpPr>
        <p:spPr>
          <a:xfrm>
            <a:off x="9085943" y="194823"/>
            <a:ext cx="2728686" cy="38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000" b="1" dirty="0">
                <a:solidFill>
                  <a:schemeClr val="bg1">
                    <a:lumMod val="95000"/>
                  </a:schemeClr>
                </a:solidFill>
              </a:rPr>
              <a:t>专业工具</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9721" y="1166237"/>
            <a:ext cx="1772558" cy="1864879"/>
          </a:xfrm>
          <a:prstGeom prst="rect">
            <a:avLst/>
          </a:prstGeom>
        </p:spPr>
      </p:pic>
      <p:sp>
        <p:nvSpPr>
          <p:cNvPr id="7" name="标题 1"/>
          <p:cNvSpPr txBox="1">
            <a:spLocks/>
          </p:cNvSpPr>
          <p:nvPr/>
        </p:nvSpPr>
        <p:spPr>
          <a:xfrm>
            <a:off x="4366983" y="3031116"/>
            <a:ext cx="3458029" cy="776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2500" dirty="0" err="1">
                <a:solidFill>
                  <a:schemeClr val="tx1">
                    <a:lumMod val="65000"/>
                    <a:lumOff val="35000"/>
                  </a:schemeClr>
                </a:solidFill>
              </a:rPr>
              <a:t>Jupyter</a:t>
            </a:r>
            <a:r>
              <a:rPr lang="en-US" altLang="zh-CN" sz="2500" dirty="0">
                <a:solidFill>
                  <a:schemeClr val="tx1">
                    <a:lumMod val="65000"/>
                    <a:lumOff val="35000"/>
                  </a:schemeClr>
                </a:solidFill>
              </a:rPr>
              <a:t> notebook</a:t>
            </a:r>
          </a:p>
        </p:txBody>
      </p:sp>
      <p:sp>
        <p:nvSpPr>
          <p:cNvPr id="8" name="矩形 7"/>
          <p:cNvSpPr/>
          <p:nvPr/>
        </p:nvSpPr>
        <p:spPr>
          <a:xfrm>
            <a:off x="943430" y="3966888"/>
            <a:ext cx="10410368" cy="1938992"/>
          </a:xfrm>
          <a:prstGeom prst="rect">
            <a:avLst/>
          </a:prstGeom>
        </p:spPr>
        <p:txBody>
          <a:bodyPr wrap="square">
            <a:spAutoFit/>
          </a:bodyPr>
          <a:lstStyle/>
          <a:p>
            <a:pPr marL="285750" indent="-285750">
              <a:lnSpc>
                <a:spcPct val="150000"/>
              </a:lnSpc>
              <a:buFont typeface="Arial" panose="020B0604020202020204" pitchFamily="34" charset="0"/>
              <a:buChar char="•"/>
            </a:pP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Jupyter</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Notebook</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（此前被称为 </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IPython</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notebook</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）是一个交互式笔记本，支持运行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40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多种编程语言。</a:t>
            </a:r>
          </a:p>
          <a:p>
            <a:pPr marL="285750" indent="-285750">
              <a:lnSpc>
                <a:spcPct val="150000"/>
              </a:lnSpc>
              <a:buFont typeface="Arial" panose="020B0604020202020204" pitchFamily="34" charset="0"/>
              <a:buChar char="•"/>
            </a:pP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Jupyter</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Notebook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的本质是一个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Web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应用程序，便于创建和共享文学化程序文档，支持实时代码，数学方程，可视化和 </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markdown</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 用途包括：数据清理和转换，数值模拟，统计建模，机器学习等等</a:t>
            </a:r>
            <a:endPar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Jupyter</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Notebook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作为</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在科学计算和数据分析领域的专业的</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B/S</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工具，以模块库的形式体现，安装部署完毕后，我们仅需启动 </a:t>
            </a:r>
            <a:r>
              <a:rPr lang="en-US" altLang="zh-CN" sz="1600" dirty="0" err="1">
                <a:solidFill>
                  <a:schemeClr val="tx1">
                    <a:lumMod val="65000"/>
                    <a:lumOff val="35000"/>
                  </a:schemeClr>
                </a:solidFill>
                <a:latin typeface="微软雅黑" panose="020B0503020204020204" pitchFamily="34" charset="-122"/>
                <a:ea typeface="微软雅黑" panose="020B0503020204020204" pitchFamily="34" charset="-122"/>
              </a:rPr>
              <a:t>Jupyter</a:t>
            </a:r>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 notebook </a:t>
            </a:r>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后台服务，就可以通过浏览器网址访问，快速使用。</a:t>
            </a:r>
          </a:p>
        </p:txBody>
      </p:sp>
    </p:spTree>
    <p:extLst>
      <p:ext uri="{BB962C8B-B14F-4D97-AF65-F5344CB8AC3E}">
        <p14:creationId xmlns:p14="http://schemas.microsoft.com/office/powerpoint/2010/main" val="1711826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a:spLocks/>
          </p:cNvSpPr>
          <p:nvPr/>
        </p:nvSpPr>
        <p:spPr>
          <a:xfrm>
            <a:off x="9085943" y="194823"/>
            <a:ext cx="2728686" cy="38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000" b="1" dirty="0">
                <a:solidFill>
                  <a:schemeClr val="bg1">
                    <a:lumMod val="95000"/>
                  </a:schemeClr>
                </a:solidFill>
              </a:rPr>
              <a:t>参考资料</a:t>
            </a:r>
          </a:p>
        </p:txBody>
      </p:sp>
      <p:sp>
        <p:nvSpPr>
          <p:cNvPr id="5" name="标题 1"/>
          <p:cNvSpPr txBox="1">
            <a:spLocks/>
          </p:cNvSpPr>
          <p:nvPr/>
        </p:nvSpPr>
        <p:spPr>
          <a:xfrm>
            <a:off x="838198" y="936605"/>
            <a:ext cx="10515600" cy="776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微软雅黑" panose="020B0503020204020204" pitchFamily="34" charset="-122"/>
                <a:ea typeface="微软雅黑" panose="020B0503020204020204" pitchFamily="34" charset="-122"/>
                <a:cs typeface="+mj-cs"/>
              </a:defRPr>
            </a:lvl1pPr>
          </a:lstStyle>
          <a:p>
            <a:r>
              <a:rPr lang="zh-CN" altLang="en-US" sz="2500" dirty="0">
                <a:solidFill>
                  <a:schemeClr val="tx1">
                    <a:lumMod val="65000"/>
                    <a:lumOff val="35000"/>
                  </a:schemeClr>
                </a:solidFill>
              </a:rPr>
              <a:t>科学计算核心模块 官方文档</a:t>
            </a:r>
            <a:endParaRPr lang="en-US" altLang="zh-CN" sz="2500" dirty="0">
              <a:solidFill>
                <a:schemeClr val="tx1">
                  <a:lumMod val="65000"/>
                  <a:lumOff val="35000"/>
                </a:schemeClr>
              </a:solidFill>
            </a:endParaRPr>
          </a:p>
        </p:txBody>
      </p:sp>
      <p:sp>
        <p:nvSpPr>
          <p:cNvPr id="6" name="内容占位符 2"/>
          <p:cNvSpPr txBox="1">
            <a:spLocks/>
          </p:cNvSpPr>
          <p:nvPr/>
        </p:nvSpPr>
        <p:spPr>
          <a:xfrm>
            <a:off x="724686" y="1717983"/>
            <a:ext cx="11089943" cy="2036691"/>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altLang="zh-CN" sz="1800" dirty="0" err="1"/>
              <a:t>NumPy</a:t>
            </a:r>
            <a:r>
              <a:rPr lang="en-US" altLang="zh-CN" sz="1800" dirty="0"/>
              <a:t> </a:t>
            </a:r>
            <a:r>
              <a:rPr lang="zh-CN" altLang="en-US" sz="1800" dirty="0"/>
              <a:t>官方文档库 </a:t>
            </a:r>
            <a:r>
              <a:rPr lang="en-US" altLang="zh-CN" sz="1800" dirty="0">
                <a:hlinkClick r:id="rId2"/>
              </a:rPr>
              <a:t>https://docs.scipy.org/doc/numpy/dev/</a:t>
            </a:r>
            <a:endParaRPr lang="en-US" altLang="zh-CN" sz="1800" dirty="0"/>
          </a:p>
          <a:p>
            <a:pPr>
              <a:lnSpc>
                <a:spcPct val="150000"/>
              </a:lnSpc>
            </a:pPr>
            <a:r>
              <a:rPr lang="en-US" altLang="zh-CN" sz="1800" dirty="0" err="1"/>
              <a:t>Scipy</a:t>
            </a:r>
            <a:r>
              <a:rPr lang="en-US" altLang="zh-CN" sz="1800" dirty="0"/>
              <a:t> </a:t>
            </a:r>
            <a:r>
              <a:rPr lang="zh-CN" altLang="en-US" sz="1800" dirty="0"/>
              <a:t>官方文档库 </a:t>
            </a:r>
            <a:r>
              <a:rPr lang="en-US" altLang="zh-CN" sz="1800" dirty="0">
                <a:hlinkClick r:id="rId3"/>
              </a:rPr>
              <a:t>https://www.scipy.org/</a:t>
            </a:r>
            <a:endParaRPr lang="en-US" altLang="zh-CN" sz="1800" dirty="0"/>
          </a:p>
          <a:p>
            <a:pPr>
              <a:lnSpc>
                <a:spcPct val="150000"/>
              </a:lnSpc>
            </a:pPr>
            <a:r>
              <a:rPr lang="en-US" altLang="zh-CN" sz="1800" dirty="0"/>
              <a:t>Pandas </a:t>
            </a:r>
            <a:r>
              <a:rPr lang="zh-CN" altLang="en-US" sz="1800" dirty="0"/>
              <a:t>官方文档库 </a:t>
            </a:r>
            <a:r>
              <a:rPr lang="en-US" altLang="zh-CN" sz="1800" dirty="0">
                <a:hlinkClick r:id="rId4"/>
              </a:rPr>
              <a:t>http://pandas.pydata.org/</a:t>
            </a:r>
            <a:endParaRPr lang="en-US" altLang="zh-CN" sz="1800" dirty="0"/>
          </a:p>
          <a:p>
            <a:pPr>
              <a:lnSpc>
                <a:spcPct val="150000"/>
              </a:lnSpc>
            </a:pPr>
            <a:r>
              <a:rPr lang="en-US" altLang="zh-CN" sz="1800" dirty="0" err="1"/>
              <a:t>Matpoltlib</a:t>
            </a:r>
            <a:r>
              <a:rPr lang="en-US" altLang="zh-CN" sz="1800" dirty="0"/>
              <a:t> </a:t>
            </a:r>
            <a:r>
              <a:rPr lang="zh-CN" altLang="en-US" sz="1800" dirty="0"/>
              <a:t>官方文档库 </a:t>
            </a:r>
            <a:r>
              <a:rPr lang="en-US" altLang="zh-CN" sz="1800" dirty="0">
                <a:hlinkClick r:id="rId5"/>
              </a:rPr>
              <a:t>https://matplotlib.org/</a:t>
            </a:r>
            <a:endParaRPr lang="zh-CN" altLang="en-US" sz="1800" dirty="0"/>
          </a:p>
        </p:txBody>
      </p:sp>
    </p:spTree>
    <p:extLst>
      <p:ext uri="{BB962C8B-B14F-4D97-AF65-F5344CB8AC3E}">
        <p14:creationId xmlns:p14="http://schemas.microsoft.com/office/powerpoint/2010/main" val="80713604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a:spLocks/>
          </p:cNvSpPr>
          <p:nvPr/>
        </p:nvSpPr>
        <p:spPr>
          <a:xfrm>
            <a:off x="9085943" y="194823"/>
            <a:ext cx="2728686" cy="38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000" b="1" dirty="0">
                <a:solidFill>
                  <a:schemeClr val="bg1">
                    <a:lumMod val="95000"/>
                  </a:schemeClr>
                </a:solidFill>
              </a:rPr>
              <a:t>专业工具</a:t>
            </a: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4188" y="1156893"/>
            <a:ext cx="654958" cy="689071"/>
          </a:xfrm>
          <a:prstGeom prst="rect">
            <a:avLst/>
          </a:prstGeom>
        </p:spPr>
      </p:pic>
      <p:sp>
        <p:nvSpPr>
          <p:cNvPr id="7" name="标题 1"/>
          <p:cNvSpPr txBox="1">
            <a:spLocks/>
          </p:cNvSpPr>
          <p:nvPr/>
        </p:nvSpPr>
        <p:spPr>
          <a:xfrm>
            <a:off x="1507668" y="1171558"/>
            <a:ext cx="5096332" cy="77628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b="1" kern="1200">
                <a:solidFill>
                  <a:schemeClr val="tx1"/>
                </a:solidFill>
                <a:latin typeface="微软雅黑" panose="020B0503020204020204" pitchFamily="34" charset="-122"/>
                <a:ea typeface="微软雅黑" panose="020B0503020204020204" pitchFamily="34" charset="-122"/>
                <a:cs typeface="+mj-cs"/>
              </a:defRPr>
            </a:lvl1pPr>
          </a:lstStyle>
          <a:p>
            <a:pPr algn="ctr"/>
            <a:r>
              <a:rPr lang="en-US" altLang="zh-CN" sz="2500" dirty="0" err="1">
                <a:solidFill>
                  <a:schemeClr val="tx1">
                    <a:lumMod val="65000"/>
                    <a:lumOff val="35000"/>
                  </a:schemeClr>
                </a:solidFill>
              </a:rPr>
              <a:t>Jupyter</a:t>
            </a:r>
            <a:r>
              <a:rPr lang="en-US" altLang="zh-CN" sz="2500" dirty="0">
                <a:solidFill>
                  <a:schemeClr val="tx1">
                    <a:lumMod val="65000"/>
                    <a:lumOff val="35000"/>
                  </a:schemeClr>
                </a:solidFill>
              </a:rPr>
              <a:t> notebook </a:t>
            </a:r>
            <a:r>
              <a:rPr lang="zh-CN" altLang="en-US" sz="2500" dirty="0">
                <a:solidFill>
                  <a:schemeClr val="tx1">
                    <a:lumMod val="65000"/>
                    <a:lumOff val="35000"/>
                  </a:schemeClr>
                </a:solidFill>
              </a:rPr>
              <a:t>安装和使用</a:t>
            </a:r>
            <a:endParaRPr lang="en-US" altLang="zh-CN" sz="2500" dirty="0">
              <a:solidFill>
                <a:schemeClr val="tx1">
                  <a:lumMod val="65000"/>
                  <a:lumOff val="35000"/>
                </a:schemeClr>
              </a:solidFill>
            </a:endParaRPr>
          </a:p>
        </p:txBody>
      </p:sp>
      <p:sp>
        <p:nvSpPr>
          <p:cNvPr id="8" name="矩形 7"/>
          <p:cNvSpPr/>
          <p:nvPr/>
        </p:nvSpPr>
        <p:spPr>
          <a:xfrm>
            <a:off x="890816" y="4474890"/>
            <a:ext cx="10410368" cy="1846659"/>
          </a:xfrm>
          <a:prstGeom prst="rect">
            <a:avLst/>
          </a:prstGeom>
        </p:spPr>
        <p:txBody>
          <a:bodyPr wrap="square">
            <a:spAutoFit/>
          </a:bodyPr>
          <a:lstStyle/>
          <a:p>
            <a:pPr>
              <a:lnSpc>
                <a:spcPct val="150000"/>
              </a:lnSpc>
            </a:pPr>
            <a:r>
              <a:rPr lang="en-US" altLang="zh-CN" b="1" dirty="0" err="1">
                <a:solidFill>
                  <a:schemeClr val="tx1">
                    <a:lumMod val="50000"/>
                    <a:lumOff val="50000"/>
                  </a:schemeClr>
                </a:solidFill>
                <a:latin typeface="微软雅黑" panose="020B0503020204020204" pitchFamily="34" charset="-122"/>
                <a:ea typeface="微软雅黑" panose="020B0503020204020204" pitchFamily="34" charset="-122"/>
              </a:rPr>
              <a:t>Jupyter</a:t>
            </a: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的安装和配置只需简单</a:t>
            </a:r>
            <a:r>
              <a:rPr lang="en-US" altLang="zh-CN" sz="2800" b="1" dirty="0">
                <a:solidFill>
                  <a:schemeClr val="accent6"/>
                </a:solidFill>
                <a:latin typeface="Script MT Bold" panose="03040602040607080904" pitchFamily="66" charset="0"/>
              </a:rPr>
              <a:t>3</a:t>
            </a:r>
            <a:r>
              <a:rPr lang="zh-CN" altLang="en-US" b="1" dirty="0">
                <a:solidFill>
                  <a:schemeClr val="tx1">
                    <a:lumMod val="50000"/>
                    <a:lumOff val="50000"/>
                  </a:schemeClr>
                </a:solidFill>
                <a:latin typeface="微软雅黑" panose="020B0503020204020204" pitchFamily="34" charset="-122"/>
                <a:ea typeface="微软雅黑" panose="020B0503020204020204" pitchFamily="34" charset="-122"/>
              </a:rPr>
              <a:t>步即可完成</a:t>
            </a:r>
            <a:r>
              <a:rPr lang="zh-CN" altLang="en-US" sz="1600" b="1" dirty="0">
                <a:solidFill>
                  <a:schemeClr val="tx1">
                    <a:lumMod val="50000"/>
                    <a:lumOff val="50000"/>
                  </a:schemeClr>
                </a:solidFill>
                <a:latin typeface="微软雅黑" panose="020B0503020204020204" pitchFamily="34" charset="-122"/>
                <a:ea typeface="微软雅黑" panose="020B0503020204020204" pitchFamily="34" charset="-122"/>
              </a:rPr>
              <a:t>：</a:t>
            </a:r>
            <a:endParaRPr lang="en-US" altLang="zh-CN" sz="1600" b="1" dirty="0">
              <a:solidFill>
                <a:schemeClr val="tx1">
                  <a:lumMod val="50000"/>
                  <a:lumOff val="50000"/>
                </a:schemeClr>
              </a:solidFill>
              <a:latin typeface="微软雅黑" panose="020B0503020204020204" pitchFamily="34" charset="-122"/>
              <a:ea typeface="微软雅黑" panose="020B0503020204020204" pitchFamily="34" charset="-122"/>
            </a:endParaRPr>
          </a:p>
          <a:p>
            <a:pPr indent="261938">
              <a:lnSpc>
                <a:spcPct val="150000"/>
              </a:lnSpc>
            </a:pPr>
            <a:r>
              <a:rPr lang="en-US" altLang="zh-CN" sz="1600" b="1" dirty="0">
                <a:solidFill>
                  <a:schemeClr val="accent2"/>
                </a:solidFill>
              </a:rPr>
              <a:t>Step1</a:t>
            </a:r>
            <a:r>
              <a:rPr lang="zh-CN" altLang="en-US" sz="1600" b="1" dirty="0">
                <a:solidFill>
                  <a:schemeClr val="accent2"/>
                </a:solidFill>
              </a:rPr>
              <a:t>：</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在终端输入指令：</a:t>
            </a:r>
            <a:r>
              <a:rPr lang="en-US" altLang="zh-CN" sz="1600" i="1" dirty="0">
                <a:ln w="0"/>
                <a:solidFill>
                  <a:schemeClr val="accent1">
                    <a:lumMod val="75000"/>
                  </a:schemeClr>
                </a:solidFill>
              </a:rPr>
              <a:t>pip install </a:t>
            </a:r>
            <a:r>
              <a:rPr lang="en-US" altLang="zh-CN" sz="1600" i="1" dirty="0" err="1">
                <a:ln w="0"/>
                <a:solidFill>
                  <a:schemeClr val="accent1">
                    <a:lumMod val="75000"/>
                  </a:schemeClr>
                </a:solidFill>
              </a:rPr>
              <a:t>jupyter</a:t>
            </a:r>
            <a:r>
              <a:rPr lang="en-US" altLang="zh-CN" sz="1600" i="1" dirty="0">
                <a:ln w="0"/>
                <a:solidFill>
                  <a:schemeClr val="accent1">
                    <a:lumMod val="75000"/>
                  </a:schemeClr>
                </a:solidFill>
              </a:rPr>
              <a:t> </a:t>
            </a:r>
            <a:r>
              <a:rPr lang="zh-CN" altLang="en-US" sz="1400" i="1" dirty="0">
                <a:ln w="0"/>
                <a:solidFill>
                  <a:schemeClr val="tx1">
                    <a:lumMod val="65000"/>
                    <a:lumOff val="35000"/>
                  </a:schemeClr>
                </a:solidFill>
                <a:latin typeface="微软雅黑" panose="020B0503020204020204" pitchFamily="34" charset="-122"/>
                <a:ea typeface="微软雅黑" panose="020B0503020204020204" pitchFamily="34" charset="-122"/>
              </a:rPr>
              <a:t>（之前要安装依赖模块：</a:t>
            </a:r>
            <a:r>
              <a:rPr lang="en-US" altLang="zh-CN" sz="1400" i="1" dirty="0" err="1">
                <a:ln w="0"/>
                <a:solidFill>
                  <a:schemeClr val="tx1">
                    <a:lumMod val="65000"/>
                    <a:lumOff val="35000"/>
                  </a:schemeClr>
                </a:solidFill>
                <a:latin typeface="微软雅黑" panose="020B0503020204020204" pitchFamily="34" charset="-122"/>
                <a:ea typeface="微软雅黑" panose="020B0503020204020204" pitchFamily="34" charset="-122"/>
              </a:rPr>
              <a:t>numpy</a:t>
            </a:r>
            <a:r>
              <a:rPr lang="zh-CN" altLang="en-US" sz="1400" i="1" dirty="0">
                <a:ln w="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400" i="1" dirty="0" err="1">
                <a:ln w="0"/>
                <a:solidFill>
                  <a:schemeClr val="tx1">
                    <a:lumMod val="65000"/>
                    <a:lumOff val="35000"/>
                  </a:schemeClr>
                </a:solidFill>
                <a:latin typeface="微软雅黑" panose="020B0503020204020204" pitchFamily="34" charset="-122"/>
                <a:ea typeface="微软雅黑" panose="020B0503020204020204" pitchFamily="34" charset="-122"/>
              </a:rPr>
              <a:t>scipy</a:t>
            </a:r>
            <a:r>
              <a:rPr lang="zh-CN" altLang="en-US" sz="1400" i="1" dirty="0">
                <a:ln w="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400" i="1" dirty="0">
                <a:ln w="0"/>
                <a:solidFill>
                  <a:schemeClr val="tx1">
                    <a:lumMod val="65000"/>
                    <a:lumOff val="35000"/>
                  </a:schemeClr>
                </a:solidFill>
                <a:latin typeface="微软雅黑" panose="020B0503020204020204" pitchFamily="34" charset="-122"/>
                <a:ea typeface="微软雅黑" panose="020B0503020204020204" pitchFamily="34" charset="-122"/>
              </a:rPr>
              <a:t>pandas</a:t>
            </a:r>
            <a:r>
              <a:rPr lang="zh-CN" altLang="en-US" sz="1400" i="1" dirty="0">
                <a:ln w="0"/>
                <a:solidFill>
                  <a:schemeClr val="tx1">
                    <a:lumMod val="65000"/>
                    <a:lumOff val="35000"/>
                  </a:schemeClr>
                </a:solidFill>
                <a:latin typeface="微软雅黑" panose="020B0503020204020204" pitchFamily="34" charset="-122"/>
                <a:ea typeface="微软雅黑" panose="020B0503020204020204" pitchFamily="34" charset="-122"/>
              </a:rPr>
              <a:t>和 </a:t>
            </a:r>
            <a:r>
              <a:rPr lang="en-US" altLang="zh-CN" sz="1400" i="1" dirty="0" err="1">
                <a:ln w="0"/>
                <a:solidFill>
                  <a:schemeClr val="tx1">
                    <a:lumMod val="65000"/>
                    <a:lumOff val="35000"/>
                  </a:schemeClr>
                </a:solidFill>
                <a:latin typeface="微软雅黑" panose="020B0503020204020204" pitchFamily="34" charset="-122"/>
                <a:ea typeface="微软雅黑" panose="020B0503020204020204" pitchFamily="34" charset="-122"/>
              </a:rPr>
              <a:t>matplotlib</a:t>
            </a:r>
            <a:r>
              <a:rPr lang="zh-CN" altLang="en-US" sz="1400" i="1" dirty="0">
                <a:ln w="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400" i="1" dirty="0">
              <a:ln w="0"/>
              <a:solidFill>
                <a:schemeClr val="tx1">
                  <a:lumMod val="65000"/>
                  <a:lumOff val="35000"/>
                </a:schemeClr>
              </a:solidFill>
              <a:latin typeface="微软雅黑" panose="020B0503020204020204" pitchFamily="34" charset="-122"/>
              <a:ea typeface="微软雅黑" panose="020B0503020204020204" pitchFamily="34" charset="-122"/>
            </a:endParaRPr>
          </a:p>
          <a:p>
            <a:pPr indent="261938">
              <a:lnSpc>
                <a:spcPct val="150000"/>
              </a:lnSpc>
            </a:pPr>
            <a:r>
              <a:rPr lang="en-US" altLang="zh-CN" sz="1600" b="1" dirty="0">
                <a:solidFill>
                  <a:schemeClr val="accent2"/>
                </a:solidFill>
              </a:rPr>
              <a:t>Step2</a:t>
            </a:r>
            <a:r>
              <a:rPr lang="zh-CN" altLang="en-US" sz="1600" b="1" dirty="0">
                <a:solidFill>
                  <a:schemeClr val="accent2"/>
                </a:solidFill>
              </a:rPr>
              <a:t>：</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设置密码输入指令：</a:t>
            </a:r>
            <a:r>
              <a:rPr lang="en-US" altLang="zh-CN" sz="1600" i="1" dirty="0" err="1">
                <a:ln w="0"/>
                <a:solidFill>
                  <a:schemeClr val="accent1">
                    <a:lumMod val="75000"/>
                  </a:schemeClr>
                </a:solidFill>
              </a:rPr>
              <a:t>jupyter</a:t>
            </a:r>
            <a:r>
              <a:rPr lang="en-US" altLang="zh-CN" sz="1600" i="1" dirty="0">
                <a:ln w="0"/>
                <a:solidFill>
                  <a:schemeClr val="accent1">
                    <a:lumMod val="75000"/>
                  </a:schemeClr>
                </a:solidFill>
              </a:rPr>
              <a:t> notebook password</a:t>
            </a:r>
          </a:p>
          <a:p>
            <a:pPr indent="261938">
              <a:lnSpc>
                <a:spcPct val="150000"/>
              </a:lnSpc>
            </a:pPr>
            <a:r>
              <a:rPr lang="en-US" altLang="zh-CN" sz="1600" b="1" dirty="0">
                <a:solidFill>
                  <a:schemeClr val="accent2"/>
                </a:solidFill>
              </a:rPr>
              <a:t>Step3</a:t>
            </a:r>
            <a:r>
              <a:rPr lang="zh-CN" altLang="en-US" sz="1600" b="1" dirty="0">
                <a:solidFill>
                  <a:schemeClr val="accent2"/>
                </a:solidFill>
              </a:rPr>
              <a:t>：</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启动输入指令：</a:t>
            </a:r>
            <a:r>
              <a:rPr lang="en-US" altLang="zh-CN" sz="1600" i="1" dirty="0" err="1">
                <a:ln w="0"/>
                <a:solidFill>
                  <a:schemeClr val="accent1">
                    <a:lumMod val="75000"/>
                  </a:schemeClr>
                </a:solidFill>
              </a:rPr>
              <a:t>jupyter</a:t>
            </a:r>
            <a:r>
              <a:rPr lang="en-US" altLang="zh-CN" sz="1600" i="1" dirty="0">
                <a:ln w="0"/>
                <a:solidFill>
                  <a:schemeClr val="accent1">
                    <a:lumMod val="75000"/>
                  </a:schemeClr>
                </a:solidFill>
              </a:rPr>
              <a:t> notebook </a:t>
            </a:r>
            <a:r>
              <a:rPr lang="en-US" altLang="zh-CN" sz="1200" dirty="0">
                <a:ln w="0"/>
                <a:solidFill>
                  <a:srgbClr val="FF0000"/>
                </a:solidFill>
              </a:rPr>
              <a:t>(</a:t>
            </a:r>
            <a:r>
              <a:rPr lang="zh-CN" altLang="en-US" sz="1200" dirty="0">
                <a:ln w="0"/>
                <a:solidFill>
                  <a:srgbClr val="FF0000"/>
                </a:solidFill>
              </a:rPr>
              <a:t>若要停止服务</a:t>
            </a:r>
            <a:r>
              <a:rPr lang="en-US" altLang="zh-CN" sz="1200" dirty="0">
                <a:ln w="0"/>
                <a:solidFill>
                  <a:srgbClr val="FF0000"/>
                </a:solidFill>
              </a:rPr>
              <a:t>,</a:t>
            </a:r>
            <a:r>
              <a:rPr lang="zh-CN" altLang="en-US" sz="1200" dirty="0">
                <a:ln w="0"/>
                <a:solidFill>
                  <a:srgbClr val="FF0000"/>
                </a:solidFill>
              </a:rPr>
              <a:t>需在控制台使用 </a:t>
            </a:r>
            <a:r>
              <a:rPr lang="en-US" altLang="zh-CN" sz="1200" b="1" dirty="0" err="1">
                <a:ln w="0"/>
                <a:solidFill>
                  <a:srgbClr val="FF0000"/>
                </a:solidFill>
              </a:rPr>
              <a:t>Ctrl+C</a:t>
            </a:r>
            <a:r>
              <a:rPr lang="en-US" altLang="zh-CN" sz="1200" dirty="0">
                <a:ln w="0"/>
                <a:solidFill>
                  <a:srgbClr val="FF0000"/>
                </a:solidFill>
              </a:rPr>
              <a:t> </a:t>
            </a:r>
            <a:r>
              <a:rPr lang="zh-CN" altLang="en-US" sz="1200" dirty="0">
                <a:ln w="0"/>
                <a:solidFill>
                  <a:srgbClr val="FF0000"/>
                </a:solidFill>
              </a:rPr>
              <a:t>快捷键即可</a:t>
            </a:r>
            <a:r>
              <a:rPr lang="en-US" altLang="zh-CN" sz="1200" dirty="0">
                <a:ln w="0"/>
                <a:solidFill>
                  <a:srgbClr val="FF0000"/>
                </a:solidFill>
              </a:rPr>
              <a:t>)</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551" y="2350301"/>
            <a:ext cx="2811283" cy="1771407"/>
          </a:xfrm>
          <a:prstGeom prst="rect">
            <a:avLst/>
          </a:prstGeom>
          <a:ln>
            <a:noFill/>
          </a:ln>
          <a:effectLst>
            <a:outerShdw blurRad="292100" dist="139700" dir="2700000" algn="tl" rotWithShape="0">
              <a:srgbClr val="333333">
                <a:alpha val="65000"/>
              </a:srgbClr>
            </a:outerShdw>
          </a:effectLst>
        </p:spPr>
      </p:pic>
      <p:pic>
        <p:nvPicPr>
          <p:cNvPr id="13" name="图片 12"/>
          <p:cNvPicPr>
            <a:picLocks noChangeAspect="1"/>
          </p:cNvPicPr>
          <p:nvPr/>
        </p:nvPicPr>
        <p:blipFill>
          <a:blip r:embed="rId4"/>
          <a:stretch>
            <a:fillRect/>
          </a:stretch>
        </p:blipFill>
        <p:spPr>
          <a:xfrm>
            <a:off x="8094095" y="2331523"/>
            <a:ext cx="2762591" cy="1808964"/>
          </a:xfrm>
          <a:prstGeom prst="rect">
            <a:avLst/>
          </a:prstGeom>
          <a:ln>
            <a:noFill/>
          </a:ln>
          <a:effectLst>
            <a:outerShdw blurRad="292100" dist="139700" dir="2700000" algn="tl" rotWithShape="0">
              <a:srgbClr val="333333">
                <a:alpha val="65000"/>
              </a:srgbClr>
            </a:outerShdw>
          </a:effectLst>
        </p:spPr>
      </p:pic>
      <p:pic>
        <p:nvPicPr>
          <p:cNvPr id="14" name="图片 13"/>
          <p:cNvPicPr>
            <a:picLocks noChangeAspect="1"/>
          </p:cNvPicPr>
          <p:nvPr/>
        </p:nvPicPr>
        <p:blipFill>
          <a:blip r:embed="rId5"/>
          <a:stretch>
            <a:fillRect/>
          </a:stretch>
        </p:blipFill>
        <p:spPr>
          <a:xfrm>
            <a:off x="4701469" y="2336423"/>
            <a:ext cx="2789062" cy="180406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20598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BCA7BC-FBCE-4D26-A81D-927D62CBAE18}"/>
              </a:ext>
            </a:extLst>
          </p:cNvPr>
          <p:cNvSpPr>
            <a:spLocks noGrp="1"/>
          </p:cNvSpPr>
          <p:nvPr>
            <p:ph type="title"/>
          </p:nvPr>
        </p:nvSpPr>
        <p:spPr/>
        <p:txBody>
          <a:bodyPr/>
          <a:lstStyle/>
          <a:p>
            <a:r>
              <a:rPr lang="en-US" altLang="zh-CN" dirty="0" err="1"/>
              <a:t>Jupyter</a:t>
            </a:r>
            <a:r>
              <a:rPr lang="en-US" altLang="zh-CN" dirty="0"/>
              <a:t> Notebook </a:t>
            </a:r>
            <a:r>
              <a:rPr lang="zh-CN" altLang="en-US" dirty="0"/>
              <a:t>的基本功能</a:t>
            </a:r>
          </a:p>
        </p:txBody>
      </p:sp>
      <p:sp>
        <p:nvSpPr>
          <p:cNvPr id="3" name="内容占位符 2">
            <a:extLst>
              <a:ext uri="{FF2B5EF4-FFF2-40B4-BE49-F238E27FC236}">
                <a16:creationId xmlns:a16="http://schemas.microsoft.com/office/drawing/2014/main" id="{1947C0AB-D513-4371-927C-9E928A9D039F}"/>
              </a:ext>
            </a:extLst>
          </p:cNvPr>
          <p:cNvSpPr>
            <a:spLocks noGrp="1"/>
          </p:cNvSpPr>
          <p:nvPr>
            <p:ph idx="1"/>
          </p:nvPr>
        </p:nvSpPr>
        <p:spPr/>
        <p:txBody>
          <a:bodyPr>
            <a:normAutofit fontScale="85000" lnSpcReduction="20000"/>
          </a:bodyPr>
          <a:lstStyle/>
          <a:p>
            <a:r>
              <a:rPr lang="en-US" altLang="zh-CN" dirty="0" err="1"/>
              <a:t>Jupyter</a:t>
            </a:r>
            <a:r>
              <a:rPr lang="en-US" altLang="zh-CN" dirty="0"/>
              <a:t> </a:t>
            </a:r>
            <a:r>
              <a:rPr lang="zh-CN" altLang="en-US" dirty="0"/>
              <a:t>安装</a:t>
            </a:r>
            <a:endParaRPr lang="en-US" altLang="zh-CN" dirty="0"/>
          </a:p>
          <a:p>
            <a:pPr lvl="1"/>
            <a:r>
              <a:rPr lang="en-US" altLang="zh-CN" dirty="0"/>
              <a:t>pip install </a:t>
            </a:r>
            <a:r>
              <a:rPr lang="en-US" altLang="zh-CN" dirty="0" err="1"/>
              <a:t>jupyter</a:t>
            </a:r>
            <a:r>
              <a:rPr lang="en-US" altLang="zh-CN" dirty="0"/>
              <a:t> </a:t>
            </a:r>
            <a:r>
              <a:rPr lang="zh-CN" altLang="en-US" dirty="0"/>
              <a:t>或者</a:t>
            </a:r>
            <a:endParaRPr lang="en-US" altLang="zh-CN" dirty="0"/>
          </a:p>
          <a:p>
            <a:pPr lvl="1"/>
            <a:r>
              <a:rPr lang="en-US" altLang="zh-CN" dirty="0"/>
              <a:t>pip install </a:t>
            </a:r>
            <a:r>
              <a:rPr lang="en-US" altLang="zh-CN" dirty="0" err="1"/>
              <a:t>jupyter</a:t>
            </a:r>
            <a:r>
              <a:rPr lang="en-US" altLang="zh-CN" dirty="0"/>
              <a:t> notebook </a:t>
            </a:r>
            <a:r>
              <a:rPr lang="zh-CN" altLang="en-US" dirty="0"/>
              <a:t>或者</a:t>
            </a:r>
            <a:endParaRPr lang="en-US" altLang="zh-CN" dirty="0"/>
          </a:p>
          <a:p>
            <a:pPr lvl="1"/>
            <a:r>
              <a:rPr lang="en-US" altLang="zh-CN" dirty="0"/>
              <a:t>Python –m pip install </a:t>
            </a:r>
            <a:r>
              <a:rPr lang="en-US" altLang="zh-CN" dirty="0" err="1"/>
              <a:t>jupyter</a:t>
            </a:r>
            <a:endParaRPr lang="en-US" altLang="zh-CN" dirty="0"/>
          </a:p>
          <a:p>
            <a:r>
              <a:rPr lang="zh-CN" altLang="en-US" dirty="0"/>
              <a:t>启动 </a:t>
            </a:r>
            <a:r>
              <a:rPr lang="en-US" altLang="zh-CN" dirty="0" err="1"/>
              <a:t>Jupyter</a:t>
            </a:r>
            <a:r>
              <a:rPr lang="en-US" altLang="zh-CN" dirty="0"/>
              <a:t> Notebook</a:t>
            </a:r>
          </a:p>
          <a:p>
            <a:pPr lvl="1"/>
            <a:r>
              <a:rPr lang="en-US" altLang="zh-CN" dirty="0"/>
              <a:t>CLI :</a:t>
            </a:r>
            <a:r>
              <a:rPr lang="zh-CN" altLang="en-US" dirty="0"/>
              <a:t> </a:t>
            </a:r>
            <a:r>
              <a:rPr lang="en-US" altLang="zh-CN" dirty="0" err="1"/>
              <a:t>jupyter</a:t>
            </a:r>
            <a:r>
              <a:rPr lang="zh-CN" altLang="en-US" dirty="0"/>
              <a:t> </a:t>
            </a:r>
            <a:r>
              <a:rPr lang="en-US" altLang="zh-CN" dirty="0"/>
              <a:t>notebook</a:t>
            </a:r>
          </a:p>
          <a:p>
            <a:r>
              <a:rPr lang="zh-CN" altLang="en-US" dirty="0"/>
              <a:t>打开并新建一个</a:t>
            </a:r>
            <a:r>
              <a:rPr lang="en-US" altLang="zh-CN" dirty="0"/>
              <a:t>Notebook</a:t>
            </a:r>
          </a:p>
          <a:p>
            <a:pPr lvl="1"/>
            <a:r>
              <a:rPr lang="zh-CN" altLang="en-US" dirty="0"/>
              <a:t>打开 </a:t>
            </a:r>
            <a:r>
              <a:rPr lang="en-US" altLang="zh-CN" dirty="0" err="1"/>
              <a:t>Jupyter</a:t>
            </a:r>
            <a:r>
              <a:rPr lang="en-US" altLang="zh-CN" dirty="0"/>
              <a:t> Notebook</a:t>
            </a:r>
          </a:p>
          <a:p>
            <a:pPr lvl="2"/>
            <a:r>
              <a:rPr lang="en-US" altLang="zh-CN" dirty="0"/>
              <a:t>“Text File”</a:t>
            </a:r>
            <a:r>
              <a:rPr lang="zh-CN" altLang="en-US" dirty="0"/>
              <a:t>为纯文本型</a:t>
            </a:r>
          </a:p>
          <a:p>
            <a:pPr lvl="2"/>
            <a:r>
              <a:rPr lang="zh-CN" altLang="en-US" dirty="0"/>
              <a:t>“</a:t>
            </a:r>
            <a:r>
              <a:rPr lang="en-US" altLang="zh-CN" dirty="0"/>
              <a:t>Folder” </a:t>
            </a:r>
            <a:r>
              <a:rPr lang="zh-CN" altLang="en-US" dirty="0"/>
              <a:t>为文件夹</a:t>
            </a:r>
          </a:p>
          <a:p>
            <a:pPr lvl="2"/>
            <a:r>
              <a:rPr lang="zh-CN" altLang="en-US" dirty="0"/>
              <a:t>“</a:t>
            </a:r>
            <a:r>
              <a:rPr lang="en-US" altLang="zh-CN" dirty="0"/>
              <a:t>Python 3” </a:t>
            </a:r>
            <a:r>
              <a:rPr lang="zh-CN" altLang="en-US" dirty="0"/>
              <a:t>表示 </a:t>
            </a:r>
            <a:r>
              <a:rPr lang="en-US" altLang="zh-CN" dirty="0"/>
              <a:t>Python </a:t>
            </a:r>
            <a:r>
              <a:rPr lang="zh-CN" altLang="en-US" dirty="0"/>
              <a:t>运行脚本</a:t>
            </a:r>
          </a:p>
          <a:p>
            <a:pPr lvl="1"/>
            <a:endParaRPr lang="zh-CN" altLang="en-US" dirty="0"/>
          </a:p>
        </p:txBody>
      </p:sp>
      <p:sp>
        <p:nvSpPr>
          <p:cNvPr id="4" name="日期占位符 3">
            <a:extLst>
              <a:ext uri="{FF2B5EF4-FFF2-40B4-BE49-F238E27FC236}">
                <a16:creationId xmlns:a16="http://schemas.microsoft.com/office/drawing/2014/main" id="{2806D19B-AE75-412B-AAB9-AC489BFDAF06}"/>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8DE88AC9-DCA4-454B-A766-CB2E8F19CCD2}"/>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218F87ED-2B06-4D6C-B335-C5B54E987C3F}"/>
              </a:ext>
            </a:extLst>
          </p:cNvPr>
          <p:cNvSpPr>
            <a:spLocks noGrp="1"/>
          </p:cNvSpPr>
          <p:nvPr>
            <p:ph type="sldNum" sz="quarter" idx="12"/>
          </p:nvPr>
        </p:nvSpPr>
        <p:spPr/>
        <p:txBody>
          <a:bodyPr/>
          <a:lstStyle/>
          <a:p>
            <a:fld id="{363EFDB9-B238-4B86-B88C-C9728C420079}" type="slidenum">
              <a:rPr lang="zh-CN" altLang="en-US" smtClean="0"/>
              <a:t>41</a:t>
            </a:fld>
            <a:endParaRPr lang="zh-CN" altLang="en-US"/>
          </a:p>
        </p:txBody>
      </p:sp>
    </p:spTree>
    <p:extLst>
      <p:ext uri="{BB962C8B-B14F-4D97-AF65-F5344CB8AC3E}">
        <p14:creationId xmlns:p14="http://schemas.microsoft.com/office/powerpoint/2010/main" val="19847221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6B0383-5D02-40C1-9DDF-A577853643C6}"/>
              </a:ext>
            </a:extLst>
          </p:cNvPr>
          <p:cNvSpPr>
            <a:spLocks noGrp="1"/>
          </p:cNvSpPr>
          <p:nvPr>
            <p:ph type="title"/>
          </p:nvPr>
        </p:nvSpPr>
        <p:spPr/>
        <p:txBody>
          <a:bodyPr/>
          <a:lstStyle/>
          <a:p>
            <a:r>
              <a:rPr lang="en-US" altLang="zh-CN" dirty="0" err="1"/>
              <a:t>Jupyter</a:t>
            </a:r>
            <a:r>
              <a:rPr lang="en-US" altLang="zh-CN" dirty="0"/>
              <a:t> Notebook </a:t>
            </a:r>
            <a:r>
              <a:rPr lang="zh-CN" altLang="en-US" dirty="0"/>
              <a:t>的基本功能</a:t>
            </a:r>
          </a:p>
        </p:txBody>
      </p:sp>
      <p:sp>
        <p:nvSpPr>
          <p:cNvPr id="3" name="内容占位符 2">
            <a:extLst>
              <a:ext uri="{FF2B5EF4-FFF2-40B4-BE49-F238E27FC236}">
                <a16:creationId xmlns:a16="http://schemas.microsoft.com/office/drawing/2014/main" id="{43CE8F2A-AE57-4ABC-8A1C-115F1D3A9DCE}"/>
              </a:ext>
            </a:extLst>
          </p:cNvPr>
          <p:cNvSpPr>
            <a:spLocks noGrp="1"/>
          </p:cNvSpPr>
          <p:nvPr>
            <p:ph idx="1"/>
          </p:nvPr>
        </p:nvSpPr>
        <p:spPr/>
        <p:txBody>
          <a:bodyPr>
            <a:normAutofit fontScale="92500" lnSpcReduction="10000"/>
          </a:bodyPr>
          <a:lstStyle/>
          <a:p>
            <a:r>
              <a:rPr lang="zh-CN" altLang="en-US" dirty="0"/>
              <a:t>界面及其构成</a:t>
            </a:r>
          </a:p>
          <a:p>
            <a:pPr lvl="1"/>
            <a:r>
              <a:rPr lang="zh-CN" altLang="en-US" dirty="0"/>
              <a:t>选择”</a:t>
            </a:r>
            <a:r>
              <a:rPr lang="en-US" altLang="zh-CN" dirty="0"/>
              <a:t>Python 3”</a:t>
            </a:r>
            <a:r>
              <a:rPr lang="zh-CN" altLang="en-US" dirty="0"/>
              <a:t>选项，进入 </a:t>
            </a:r>
            <a:r>
              <a:rPr lang="en-US" altLang="zh-CN" dirty="0"/>
              <a:t>Python </a:t>
            </a:r>
            <a:r>
              <a:rPr lang="zh-CN" altLang="en-US" dirty="0"/>
              <a:t>脚本编辑界面，</a:t>
            </a:r>
          </a:p>
          <a:p>
            <a:pPr lvl="1"/>
            <a:r>
              <a:rPr lang="en-US" altLang="zh-CN" dirty="0"/>
              <a:t>Notebook </a:t>
            </a:r>
            <a:r>
              <a:rPr lang="zh-CN" altLang="en-US" dirty="0"/>
              <a:t>文档由一系列单元（</a:t>
            </a:r>
            <a:r>
              <a:rPr lang="en-US" altLang="zh-CN" dirty="0"/>
              <a:t>Cell</a:t>
            </a:r>
            <a:r>
              <a:rPr lang="zh-CN" altLang="en-US" dirty="0"/>
              <a:t>）构成，主要有两种形式的单元。</a:t>
            </a:r>
          </a:p>
          <a:p>
            <a:pPr lvl="2"/>
            <a:r>
              <a:rPr lang="zh-CN" altLang="en-US" dirty="0"/>
              <a:t>代码单元。编写代码的地方。</a:t>
            </a:r>
          </a:p>
          <a:p>
            <a:pPr lvl="2"/>
            <a:r>
              <a:rPr lang="en-US" altLang="zh-CN" dirty="0"/>
              <a:t>Markdown </a:t>
            </a:r>
            <a:r>
              <a:rPr lang="zh-CN" altLang="en-US" dirty="0"/>
              <a:t>单元。对文本进行编辑。</a:t>
            </a:r>
          </a:p>
          <a:p>
            <a:r>
              <a:rPr lang="zh-CN" altLang="en-US" dirty="0"/>
              <a:t>编辑界面</a:t>
            </a:r>
          </a:p>
          <a:p>
            <a:pPr lvl="1"/>
            <a:r>
              <a:rPr lang="zh-CN" altLang="en-US" dirty="0"/>
              <a:t>编辑模式：用于编辑文本和代码。</a:t>
            </a:r>
          </a:p>
          <a:p>
            <a:pPr lvl="2"/>
            <a:r>
              <a:rPr lang="zh-CN" altLang="en-US" dirty="0"/>
              <a:t>选中单元，</a:t>
            </a:r>
            <a:r>
              <a:rPr lang="en-US" altLang="zh-CN" dirty="0"/>
              <a:t>enter</a:t>
            </a:r>
            <a:r>
              <a:rPr lang="zh-CN" altLang="en-US" dirty="0"/>
              <a:t>，进入。单元左侧显示绿色竖线。</a:t>
            </a:r>
          </a:p>
          <a:p>
            <a:pPr lvl="1"/>
            <a:r>
              <a:rPr lang="zh-CN" altLang="en-US" dirty="0"/>
              <a:t>命令模式：用于执行键盘输入的快捷命令。</a:t>
            </a:r>
          </a:p>
          <a:p>
            <a:pPr lvl="2"/>
            <a:r>
              <a:rPr lang="zh-CN" altLang="en-US" dirty="0"/>
              <a:t>按 </a:t>
            </a:r>
            <a:r>
              <a:rPr lang="en-US" altLang="zh-CN" dirty="0"/>
              <a:t>esc </a:t>
            </a:r>
            <a:r>
              <a:rPr lang="zh-CN" altLang="en-US" dirty="0"/>
              <a:t>进入。单元左侧显示蓝色竖线。</a:t>
            </a:r>
          </a:p>
          <a:p>
            <a:endParaRPr lang="zh-CN" altLang="en-US" dirty="0"/>
          </a:p>
        </p:txBody>
      </p:sp>
      <p:sp>
        <p:nvSpPr>
          <p:cNvPr id="4" name="日期占位符 3">
            <a:extLst>
              <a:ext uri="{FF2B5EF4-FFF2-40B4-BE49-F238E27FC236}">
                <a16:creationId xmlns:a16="http://schemas.microsoft.com/office/drawing/2014/main" id="{E8B292CB-6341-48D9-AB5F-CCFA5784B298}"/>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67993C7A-D40F-4011-83D4-C8986E68C3B1}"/>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20A44882-0C55-4C46-9CD4-98BBD9B3F0E1}"/>
              </a:ext>
            </a:extLst>
          </p:cNvPr>
          <p:cNvSpPr>
            <a:spLocks noGrp="1"/>
          </p:cNvSpPr>
          <p:nvPr>
            <p:ph type="sldNum" sz="quarter" idx="12"/>
          </p:nvPr>
        </p:nvSpPr>
        <p:spPr/>
        <p:txBody>
          <a:bodyPr/>
          <a:lstStyle/>
          <a:p>
            <a:fld id="{363EFDB9-B238-4B86-B88C-C9728C420079}" type="slidenum">
              <a:rPr lang="zh-CN" altLang="en-US" smtClean="0"/>
              <a:t>42</a:t>
            </a:fld>
            <a:endParaRPr lang="zh-CN" altLang="en-US"/>
          </a:p>
        </p:txBody>
      </p:sp>
      <p:sp>
        <p:nvSpPr>
          <p:cNvPr id="7" name="内容占位符 6">
            <a:extLst>
              <a:ext uri="{FF2B5EF4-FFF2-40B4-BE49-F238E27FC236}">
                <a16:creationId xmlns:a16="http://schemas.microsoft.com/office/drawing/2014/main" id="{B80B2727-1CA7-4C79-AAB0-49CE38954987}"/>
              </a:ext>
            </a:extLst>
          </p:cNvPr>
          <p:cNvSpPr txBox="1">
            <a:spLocks/>
          </p:cNvSpPr>
          <p:nvPr/>
        </p:nvSpPr>
        <p:spPr>
          <a:xfrm>
            <a:off x="7010400" y="3225800"/>
            <a:ext cx="4343400" cy="3343275"/>
          </a:xfrm>
          <a:prstGeom prst="rect">
            <a:avLst/>
          </a:prstGeom>
        </p:spPr>
        <p:txBody>
          <a:bodyPr>
            <a:no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快捷键</a:t>
            </a:r>
            <a:endParaRPr lang="en-US" altLang="zh-CN" sz="1800" dirty="0"/>
          </a:p>
          <a:p>
            <a:pPr marL="819150" lvl="1" indent="-361950">
              <a:spcBef>
                <a:spcPts val="900"/>
              </a:spcBef>
            </a:pPr>
            <a:r>
              <a:rPr lang="zh-CN" altLang="en-US" sz="1800" dirty="0"/>
              <a:t>“</a:t>
            </a:r>
            <a:r>
              <a:rPr lang="en-US" altLang="zh-CN" sz="1800" dirty="0"/>
              <a:t>Esc</a:t>
            </a:r>
            <a:r>
              <a:rPr lang="zh-CN" altLang="en-US" sz="1800" dirty="0"/>
              <a:t>”键：进入命令模式</a:t>
            </a:r>
            <a:endParaRPr lang="en-US" altLang="zh-CN" sz="1800" dirty="0"/>
          </a:p>
          <a:p>
            <a:pPr marL="1276350" lvl="2" indent="-361950">
              <a:spcBef>
                <a:spcPts val="900"/>
              </a:spcBef>
            </a:pPr>
            <a:r>
              <a:rPr lang="zh-CN" altLang="en-US" sz="1400" dirty="0"/>
              <a:t>“</a:t>
            </a:r>
            <a:r>
              <a:rPr lang="en-US" altLang="zh-CN" sz="1400" dirty="0"/>
              <a:t>Y</a:t>
            </a:r>
            <a:r>
              <a:rPr lang="zh-CN" altLang="en-US" sz="1400" dirty="0"/>
              <a:t>” 键：切换到代码单元</a:t>
            </a:r>
            <a:endParaRPr lang="en-US" altLang="zh-CN" sz="1400" dirty="0"/>
          </a:p>
          <a:p>
            <a:pPr marL="1276350" lvl="2" indent="-361950">
              <a:spcBef>
                <a:spcPts val="900"/>
              </a:spcBef>
            </a:pPr>
            <a:r>
              <a:rPr lang="zh-CN" altLang="en-US" sz="1400" dirty="0"/>
              <a:t>“</a:t>
            </a:r>
            <a:r>
              <a:rPr lang="en-US" altLang="zh-CN" sz="1400" dirty="0"/>
              <a:t>M</a:t>
            </a:r>
            <a:r>
              <a:rPr lang="zh-CN" altLang="en-US" sz="1400" dirty="0"/>
              <a:t>”键：切换到 </a:t>
            </a:r>
            <a:r>
              <a:rPr lang="en-US" altLang="zh-CN" sz="1400" dirty="0"/>
              <a:t>Markdown </a:t>
            </a:r>
            <a:r>
              <a:rPr lang="zh-CN" altLang="en-US" sz="1400" dirty="0"/>
              <a:t>单元</a:t>
            </a:r>
            <a:endParaRPr lang="en-US" altLang="zh-CN" sz="1400" dirty="0"/>
          </a:p>
          <a:p>
            <a:pPr marL="1276350" lvl="2" indent="-361950">
              <a:spcBef>
                <a:spcPts val="900"/>
              </a:spcBef>
            </a:pPr>
            <a:r>
              <a:rPr lang="zh-CN" altLang="en-US" sz="1400" dirty="0"/>
              <a:t>“</a:t>
            </a:r>
            <a:r>
              <a:rPr lang="en-US" altLang="zh-CN" sz="1400" dirty="0"/>
              <a:t>B</a:t>
            </a:r>
            <a:r>
              <a:rPr lang="zh-CN" altLang="en-US" sz="1400" dirty="0"/>
              <a:t>”键：在本单元的下方增加一单元</a:t>
            </a:r>
            <a:endParaRPr lang="en-US" altLang="zh-CN" sz="1400" dirty="0"/>
          </a:p>
          <a:p>
            <a:pPr marL="1276350" lvl="2" indent="-361950">
              <a:spcBef>
                <a:spcPts val="900"/>
              </a:spcBef>
            </a:pPr>
            <a:r>
              <a:rPr lang="zh-CN" altLang="en-US" sz="1400" dirty="0"/>
              <a:t>“</a:t>
            </a:r>
            <a:r>
              <a:rPr lang="en-US" altLang="zh-CN" sz="1400" dirty="0"/>
              <a:t>H</a:t>
            </a:r>
            <a:r>
              <a:rPr lang="zh-CN" altLang="en-US" sz="1400" dirty="0"/>
              <a:t>”键：查看所有快捷命令</a:t>
            </a:r>
            <a:endParaRPr lang="en-US" altLang="zh-CN" sz="1400" dirty="0"/>
          </a:p>
          <a:p>
            <a:pPr marL="819150" lvl="1" indent="-361950">
              <a:spcBef>
                <a:spcPts val="900"/>
              </a:spcBef>
            </a:pPr>
            <a:r>
              <a:rPr lang="zh-CN" altLang="en-US" sz="1800" dirty="0"/>
              <a:t>“</a:t>
            </a:r>
            <a:r>
              <a:rPr lang="en-US" altLang="zh-CN" sz="1800" dirty="0"/>
              <a:t>Shift</a:t>
            </a:r>
            <a:r>
              <a:rPr lang="zh-CN" altLang="en-US" sz="1800" dirty="0"/>
              <a:t>＋</a:t>
            </a:r>
            <a:r>
              <a:rPr lang="en-US" altLang="zh-CN" sz="1800" dirty="0"/>
              <a:t>Enter</a:t>
            </a:r>
            <a:r>
              <a:rPr lang="zh-CN" altLang="en-US" sz="1800" dirty="0"/>
              <a:t>”组合键：运行代码</a:t>
            </a:r>
          </a:p>
        </p:txBody>
      </p:sp>
    </p:spTree>
    <p:extLst>
      <p:ext uri="{BB962C8B-B14F-4D97-AF65-F5344CB8AC3E}">
        <p14:creationId xmlns:p14="http://schemas.microsoft.com/office/powerpoint/2010/main" val="114858520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6466F72-49F2-49C5-B94D-A8012B6696BE}"/>
              </a:ext>
            </a:extLst>
          </p:cNvPr>
          <p:cNvSpPr>
            <a:spLocks noGrp="1"/>
          </p:cNvSpPr>
          <p:nvPr>
            <p:ph type="title"/>
          </p:nvPr>
        </p:nvSpPr>
        <p:spPr/>
        <p:txBody>
          <a:bodyPr/>
          <a:lstStyle/>
          <a:p>
            <a:r>
              <a:rPr lang="en-US" altLang="zh-CN" dirty="0" err="1"/>
              <a:t>Jupyter</a:t>
            </a:r>
            <a:r>
              <a:rPr lang="en-US" altLang="zh-CN" dirty="0"/>
              <a:t> Notebook </a:t>
            </a:r>
            <a:r>
              <a:rPr lang="zh-CN" altLang="en-US" dirty="0"/>
              <a:t>的高级功能</a:t>
            </a:r>
          </a:p>
        </p:txBody>
      </p:sp>
      <p:sp>
        <p:nvSpPr>
          <p:cNvPr id="3" name="内容占位符 2">
            <a:extLst>
              <a:ext uri="{FF2B5EF4-FFF2-40B4-BE49-F238E27FC236}">
                <a16:creationId xmlns:a16="http://schemas.microsoft.com/office/drawing/2014/main" id="{88E5B4C5-6E40-4153-A2DB-78285496D009}"/>
              </a:ext>
            </a:extLst>
          </p:cNvPr>
          <p:cNvSpPr>
            <a:spLocks noGrp="1"/>
          </p:cNvSpPr>
          <p:nvPr>
            <p:ph idx="1"/>
          </p:nvPr>
        </p:nvSpPr>
        <p:spPr/>
        <p:txBody>
          <a:bodyPr>
            <a:normAutofit fontScale="85000" lnSpcReduction="20000"/>
          </a:bodyPr>
          <a:lstStyle/>
          <a:p>
            <a:pPr marL="0" indent="0">
              <a:buNone/>
            </a:pPr>
            <a:r>
              <a:rPr lang="en-US" altLang="zh-CN" dirty="0"/>
              <a:t>1</a:t>
            </a:r>
            <a:r>
              <a:rPr lang="zh-CN" altLang="en-US" dirty="0"/>
              <a:t>．</a:t>
            </a:r>
            <a:r>
              <a:rPr lang="en-US" altLang="zh-CN" dirty="0"/>
              <a:t>Markdown</a:t>
            </a:r>
          </a:p>
          <a:p>
            <a:pPr lvl="1"/>
            <a:r>
              <a:rPr lang="en-US" altLang="zh-CN" dirty="0"/>
              <a:t>Markdown </a:t>
            </a:r>
            <a:r>
              <a:rPr lang="zh-CN" altLang="en-US" dirty="0"/>
              <a:t>是一种可以使用普通文本编辑器编写的标记语言，通过简单的标记语法，它可以使普通文本内容具有一定的格式。</a:t>
            </a:r>
            <a:endParaRPr lang="en-US" altLang="zh-CN" dirty="0"/>
          </a:p>
          <a:p>
            <a:pPr lvl="1"/>
            <a:r>
              <a:rPr lang="zh-CN" altLang="en-US" dirty="0"/>
              <a:t>格式：</a:t>
            </a:r>
          </a:p>
          <a:p>
            <a:pPr lvl="2"/>
            <a:r>
              <a:rPr lang="zh-CN" altLang="en-US" dirty="0"/>
              <a:t>标题：标题是标明文章和作品等内容的简短语句。</a:t>
            </a:r>
            <a:endParaRPr lang="en-US" altLang="zh-CN" dirty="0"/>
          </a:p>
          <a:p>
            <a:pPr lvl="3"/>
            <a:r>
              <a:rPr lang="zh-CN" altLang="en-US" dirty="0"/>
              <a:t>一个“</a:t>
            </a:r>
            <a:r>
              <a:rPr lang="en-US" altLang="zh-CN" dirty="0"/>
              <a:t>#”</a:t>
            </a:r>
            <a:r>
              <a:rPr lang="zh-CN" altLang="en-US" dirty="0"/>
              <a:t>字符代表一级标题，以此类推。</a:t>
            </a:r>
          </a:p>
          <a:p>
            <a:pPr lvl="2"/>
            <a:r>
              <a:rPr lang="zh-CN" altLang="en-US" dirty="0"/>
              <a:t>列表：列表是一种由数据项构成的有限序列，即按照一定的线性顺序排列而成的数据项的集合。</a:t>
            </a:r>
          </a:p>
          <a:p>
            <a:pPr lvl="3"/>
            <a:r>
              <a:rPr lang="zh-CN" altLang="en-US" dirty="0"/>
              <a:t>无序列表，使用星号、加号或者减号作为列表标记</a:t>
            </a:r>
          </a:p>
          <a:p>
            <a:pPr lvl="3"/>
            <a:r>
              <a:rPr lang="zh-CN" altLang="en-US" dirty="0"/>
              <a:t>有序列表，使用数字“，”“（一个空格）”。</a:t>
            </a:r>
            <a:endParaRPr lang="en-US" altLang="zh-CN" dirty="0"/>
          </a:p>
          <a:p>
            <a:pPr lvl="3"/>
            <a:r>
              <a:rPr lang="zh-CN" altLang="en-US" dirty="0"/>
              <a:t>加粗／斜体：前后有两个星号或下划线表示加粗，前后有 </a:t>
            </a:r>
            <a:r>
              <a:rPr lang="en-US" altLang="zh-CN" dirty="0"/>
              <a:t>3 </a:t>
            </a:r>
            <a:r>
              <a:rPr lang="zh-CN" altLang="en-US" dirty="0"/>
              <a:t>个星号或下划线表示斜体。</a:t>
            </a:r>
          </a:p>
          <a:p>
            <a:pPr lvl="3"/>
            <a:r>
              <a:rPr lang="zh-CN" altLang="en-US" dirty="0"/>
              <a:t>表格：代码的第一行表示表头，第二行分隔表头和主体部分，从第三行开始，每一行代表一个表格行；列与列之间用符号“｜”隔开，表格每一行的两边也要有符号“｜”。</a:t>
            </a:r>
          </a:p>
          <a:p>
            <a:pPr lvl="3"/>
            <a:r>
              <a:rPr lang="zh-CN" altLang="en-US" dirty="0"/>
              <a:t>数学公式编辑 </a:t>
            </a:r>
            <a:r>
              <a:rPr lang="en-US" altLang="zh-CN" dirty="0"/>
              <a:t>– </a:t>
            </a:r>
            <a:r>
              <a:rPr lang="zh-CN" altLang="en-US" dirty="0"/>
              <a:t>参看备注。</a:t>
            </a:r>
          </a:p>
          <a:p>
            <a:pPr lvl="2"/>
            <a:endParaRPr lang="zh-CN" altLang="en-US" dirty="0"/>
          </a:p>
        </p:txBody>
      </p:sp>
      <p:sp>
        <p:nvSpPr>
          <p:cNvPr id="4" name="日期占位符 3">
            <a:extLst>
              <a:ext uri="{FF2B5EF4-FFF2-40B4-BE49-F238E27FC236}">
                <a16:creationId xmlns:a16="http://schemas.microsoft.com/office/drawing/2014/main" id="{9AB930AC-66FE-4C58-991E-D59C831A82E3}"/>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118F57F6-FE07-4654-892C-E652002F6DE1}"/>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8875D0A3-C1AE-44C8-B82C-1381E3BBBB91}"/>
              </a:ext>
            </a:extLst>
          </p:cNvPr>
          <p:cNvSpPr>
            <a:spLocks noGrp="1"/>
          </p:cNvSpPr>
          <p:nvPr>
            <p:ph type="sldNum" sz="quarter" idx="12"/>
          </p:nvPr>
        </p:nvSpPr>
        <p:spPr/>
        <p:txBody>
          <a:bodyPr/>
          <a:lstStyle/>
          <a:p>
            <a:fld id="{363EFDB9-B238-4B86-B88C-C9728C420079}" type="slidenum">
              <a:rPr lang="zh-CN" altLang="en-US" smtClean="0"/>
              <a:t>43</a:t>
            </a:fld>
            <a:endParaRPr lang="zh-CN" altLang="en-US"/>
          </a:p>
        </p:txBody>
      </p:sp>
    </p:spTree>
    <p:extLst>
      <p:ext uri="{BB962C8B-B14F-4D97-AF65-F5344CB8AC3E}">
        <p14:creationId xmlns:p14="http://schemas.microsoft.com/office/powerpoint/2010/main" val="52661244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4827DE-4073-49BD-8E0D-E0665E5CA034}"/>
              </a:ext>
            </a:extLst>
          </p:cNvPr>
          <p:cNvSpPr>
            <a:spLocks noGrp="1"/>
          </p:cNvSpPr>
          <p:nvPr>
            <p:ph type="title"/>
          </p:nvPr>
        </p:nvSpPr>
        <p:spPr/>
        <p:txBody>
          <a:bodyPr/>
          <a:lstStyle/>
          <a:p>
            <a:r>
              <a:rPr lang="en-US" altLang="zh-CN" dirty="0" err="1"/>
              <a:t>Jupyter</a:t>
            </a:r>
            <a:r>
              <a:rPr lang="en-US" altLang="zh-CN" dirty="0"/>
              <a:t> Notebook </a:t>
            </a:r>
            <a:r>
              <a:rPr lang="zh-CN" altLang="en-US" dirty="0"/>
              <a:t>的高级功能</a:t>
            </a:r>
          </a:p>
        </p:txBody>
      </p:sp>
      <p:sp>
        <p:nvSpPr>
          <p:cNvPr id="3" name="内容占位符 2">
            <a:extLst>
              <a:ext uri="{FF2B5EF4-FFF2-40B4-BE49-F238E27FC236}">
                <a16:creationId xmlns:a16="http://schemas.microsoft.com/office/drawing/2014/main" id="{8FA95A3A-67A4-4130-9443-CD4CCEFC9EE1}"/>
              </a:ext>
            </a:extLst>
          </p:cNvPr>
          <p:cNvSpPr>
            <a:spLocks noGrp="1"/>
          </p:cNvSpPr>
          <p:nvPr>
            <p:ph idx="1"/>
          </p:nvPr>
        </p:nvSpPr>
        <p:spPr/>
        <p:txBody>
          <a:bodyPr/>
          <a:lstStyle/>
          <a:p>
            <a:r>
              <a:rPr lang="en-US" altLang="zh-CN" dirty="0"/>
              <a:t>2</a:t>
            </a:r>
            <a:r>
              <a:rPr lang="zh-CN" altLang="en-US" dirty="0"/>
              <a:t>．导出功能</a:t>
            </a:r>
          </a:p>
          <a:p>
            <a:pPr lvl="1"/>
            <a:r>
              <a:rPr lang="zh-CN" altLang="en-US" dirty="0"/>
              <a:t>将 </a:t>
            </a:r>
            <a:r>
              <a:rPr lang="en-US" altLang="zh-CN" dirty="0"/>
              <a:t>Notebook </a:t>
            </a:r>
            <a:r>
              <a:rPr lang="zh-CN" altLang="en-US" dirty="0"/>
              <a:t>导出为多种格式，如</a:t>
            </a:r>
            <a:r>
              <a:rPr lang="en-US" altLang="zh-CN" dirty="0"/>
              <a:t>HTML</a:t>
            </a:r>
            <a:r>
              <a:rPr lang="zh-CN" altLang="en-US" dirty="0"/>
              <a:t>、</a:t>
            </a:r>
            <a:r>
              <a:rPr lang="en-US" altLang="zh-CN" dirty="0"/>
              <a:t>Markdown</a:t>
            </a:r>
            <a:r>
              <a:rPr lang="zh-CN" altLang="en-US" dirty="0"/>
              <a:t>、</a:t>
            </a:r>
            <a:r>
              <a:rPr lang="en-US" altLang="zh-CN" dirty="0" err="1"/>
              <a:t>reST</a:t>
            </a:r>
            <a:r>
              <a:rPr lang="zh-CN" altLang="en-US" dirty="0"/>
              <a:t>、</a:t>
            </a:r>
            <a:r>
              <a:rPr lang="en-US" altLang="zh-CN" dirty="0"/>
              <a:t>PDF</a:t>
            </a:r>
            <a:r>
              <a:rPr lang="zh-CN" altLang="en-US" dirty="0"/>
              <a:t>（通过 </a:t>
            </a:r>
            <a:r>
              <a:rPr lang="en-US" altLang="zh-CN" dirty="0"/>
              <a:t>LaTeX</a:t>
            </a:r>
            <a:r>
              <a:rPr lang="zh-CN" altLang="en-US" dirty="0"/>
              <a:t>）等格式。</a:t>
            </a:r>
          </a:p>
          <a:p>
            <a:pPr lvl="1"/>
            <a:r>
              <a:rPr lang="zh-CN" altLang="en-US" dirty="0"/>
              <a:t>导出功能可通过选择“</a:t>
            </a:r>
            <a:r>
              <a:rPr lang="en-US" altLang="zh-CN" dirty="0" err="1"/>
              <a:t>File”→“Download</a:t>
            </a:r>
            <a:r>
              <a:rPr lang="en-US" altLang="zh-CN" dirty="0"/>
              <a:t> as”</a:t>
            </a:r>
            <a:r>
              <a:rPr lang="zh-CN" altLang="en-US" dirty="0"/>
              <a:t>级联菜单中的命令实现。</a:t>
            </a:r>
          </a:p>
          <a:p>
            <a:endParaRPr lang="zh-CN" altLang="en-US" dirty="0"/>
          </a:p>
        </p:txBody>
      </p:sp>
      <p:sp>
        <p:nvSpPr>
          <p:cNvPr id="4" name="日期占位符 3">
            <a:extLst>
              <a:ext uri="{FF2B5EF4-FFF2-40B4-BE49-F238E27FC236}">
                <a16:creationId xmlns:a16="http://schemas.microsoft.com/office/drawing/2014/main" id="{1F911F4C-918A-469D-AA49-09CF7A8DB7C9}"/>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62E853A3-C737-4001-8E05-48A48DFF85DE}"/>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32491D4F-1DCF-479C-8B73-4DFEBADD5D56}"/>
              </a:ext>
            </a:extLst>
          </p:cNvPr>
          <p:cNvSpPr>
            <a:spLocks noGrp="1"/>
          </p:cNvSpPr>
          <p:nvPr>
            <p:ph type="sldNum" sz="quarter" idx="12"/>
          </p:nvPr>
        </p:nvSpPr>
        <p:spPr/>
        <p:txBody>
          <a:bodyPr/>
          <a:lstStyle/>
          <a:p>
            <a:fld id="{363EFDB9-B238-4B86-B88C-C9728C420079}" type="slidenum">
              <a:rPr lang="zh-CN" altLang="en-US" smtClean="0"/>
              <a:t>44</a:t>
            </a:fld>
            <a:endParaRPr lang="zh-CN" altLang="en-US"/>
          </a:p>
        </p:txBody>
      </p:sp>
    </p:spTree>
    <p:extLst>
      <p:ext uri="{BB962C8B-B14F-4D97-AF65-F5344CB8AC3E}">
        <p14:creationId xmlns:p14="http://schemas.microsoft.com/office/powerpoint/2010/main" val="245361016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6F62AE-E1C2-4F1B-BA50-8C1691E39E8E}"/>
              </a:ext>
            </a:extLst>
          </p:cNvPr>
          <p:cNvSpPr>
            <a:spLocks noGrp="1"/>
          </p:cNvSpPr>
          <p:nvPr>
            <p:ph type="title"/>
          </p:nvPr>
        </p:nvSpPr>
        <p:spPr/>
        <p:txBody>
          <a:bodyPr/>
          <a:lstStyle/>
          <a:p>
            <a:r>
              <a:rPr lang="en-US" altLang="zh-CN" dirty="0" err="1"/>
              <a:t>Jupyter</a:t>
            </a:r>
            <a:r>
              <a:rPr lang="en-US" altLang="zh-CN" dirty="0"/>
              <a:t> </a:t>
            </a:r>
            <a:r>
              <a:rPr lang="zh-CN" altLang="en-US" dirty="0"/>
              <a:t>常用功能</a:t>
            </a:r>
          </a:p>
        </p:txBody>
      </p:sp>
      <p:pic>
        <p:nvPicPr>
          <p:cNvPr id="8" name="内容占位符 7">
            <a:extLst>
              <a:ext uri="{FF2B5EF4-FFF2-40B4-BE49-F238E27FC236}">
                <a16:creationId xmlns:a16="http://schemas.microsoft.com/office/drawing/2014/main" id="{254F2006-7813-43ED-B2AA-FD50777253C6}"/>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577" y="1825625"/>
            <a:ext cx="5936845" cy="4351338"/>
          </a:xfrm>
        </p:spPr>
      </p:pic>
      <p:sp>
        <p:nvSpPr>
          <p:cNvPr id="4" name="日期占位符 3">
            <a:extLst>
              <a:ext uri="{FF2B5EF4-FFF2-40B4-BE49-F238E27FC236}">
                <a16:creationId xmlns:a16="http://schemas.microsoft.com/office/drawing/2014/main" id="{7FDCCBCB-C00B-44C9-81EB-F63685FF5CF5}"/>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D3D02BCC-2D94-4FAD-922D-4F3D32499DFE}"/>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E06B19D6-5EEA-4C31-8A69-E9F6DDC3C9CE}"/>
              </a:ext>
            </a:extLst>
          </p:cNvPr>
          <p:cNvSpPr>
            <a:spLocks noGrp="1"/>
          </p:cNvSpPr>
          <p:nvPr>
            <p:ph type="sldNum" sz="quarter" idx="12"/>
          </p:nvPr>
        </p:nvSpPr>
        <p:spPr/>
        <p:txBody>
          <a:bodyPr/>
          <a:lstStyle/>
          <a:p>
            <a:fld id="{363EFDB9-B238-4B86-B88C-C9728C420079}" type="slidenum">
              <a:rPr lang="zh-CN" altLang="en-US" smtClean="0"/>
              <a:t>45</a:t>
            </a:fld>
            <a:endParaRPr lang="zh-CN" altLang="en-US"/>
          </a:p>
        </p:txBody>
      </p:sp>
    </p:spTree>
    <p:extLst>
      <p:ext uri="{BB962C8B-B14F-4D97-AF65-F5344CB8AC3E}">
        <p14:creationId xmlns:p14="http://schemas.microsoft.com/office/powerpoint/2010/main" val="231926116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2972B7-F691-4646-B12A-950F7670B8DB}"/>
              </a:ext>
            </a:extLst>
          </p:cNvPr>
          <p:cNvSpPr>
            <a:spLocks noGrp="1"/>
          </p:cNvSpPr>
          <p:nvPr>
            <p:ph type="title"/>
          </p:nvPr>
        </p:nvSpPr>
        <p:spPr/>
        <p:txBody>
          <a:bodyPr/>
          <a:lstStyle/>
          <a:p>
            <a:r>
              <a:rPr lang="en-US" altLang="zh-CN" dirty="0" err="1"/>
              <a:t>Jupyter</a:t>
            </a:r>
            <a:r>
              <a:rPr lang="en-US" altLang="zh-CN" dirty="0"/>
              <a:t> </a:t>
            </a:r>
            <a:r>
              <a:rPr lang="zh-CN" altLang="en-US" dirty="0"/>
              <a:t>常用功能</a:t>
            </a:r>
          </a:p>
        </p:txBody>
      </p:sp>
      <p:pic>
        <p:nvPicPr>
          <p:cNvPr id="8" name="内容占位符 7">
            <a:extLst>
              <a:ext uri="{FF2B5EF4-FFF2-40B4-BE49-F238E27FC236}">
                <a16:creationId xmlns:a16="http://schemas.microsoft.com/office/drawing/2014/main" id="{BB0C1B65-3838-4CA5-BA13-72969DB469B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1012" y="1338985"/>
            <a:ext cx="10182225" cy="1009650"/>
          </a:xfrm>
        </p:spPr>
      </p:pic>
      <p:sp>
        <p:nvSpPr>
          <p:cNvPr id="4" name="日期占位符 3">
            <a:extLst>
              <a:ext uri="{FF2B5EF4-FFF2-40B4-BE49-F238E27FC236}">
                <a16:creationId xmlns:a16="http://schemas.microsoft.com/office/drawing/2014/main" id="{9A66E0E8-9E2F-441F-9572-A8FB51B75387}"/>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8C98E9BF-E7E8-402C-A03B-B75C1CB46E1F}"/>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EFCD467B-7003-4D67-9828-1B10A589F780}"/>
              </a:ext>
            </a:extLst>
          </p:cNvPr>
          <p:cNvSpPr>
            <a:spLocks noGrp="1"/>
          </p:cNvSpPr>
          <p:nvPr>
            <p:ph type="sldNum" sz="quarter" idx="12"/>
          </p:nvPr>
        </p:nvSpPr>
        <p:spPr/>
        <p:txBody>
          <a:bodyPr/>
          <a:lstStyle/>
          <a:p>
            <a:fld id="{363EFDB9-B238-4B86-B88C-C9728C420079}" type="slidenum">
              <a:rPr lang="zh-CN" altLang="en-US" smtClean="0"/>
              <a:t>46</a:t>
            </a:fld>
            <a:endParaRPr lang="zh-CN" altLang="en-US"/>
          </a:p>
        </p:txBody>
      </p:sp>
      <p:pic>
        <p:nvPicPr>
          <p:cNvPr id="10" name="图片 9">
            <a:extLst>
              <a:ext uri="{FF2B5EF4-FFF2-40B4-BE49-F238E27FC236}">
                <a16:creationId xmlns:a16="http://schemas.microsoft.com/office/drawing/2014/main" id="{73D74DEA-14EF-49E1-9A73-958E89BD6D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1012" y="2339254"/>
            <a:ext cx="11229975" cy="819150"/>
          </a:xfrm>
          <a:prstGeom prst="rect">
            <a:avLst/>
          </a:prstGeom>
        </p:spPr>
      </p:pic>
      <p:pic>
        <p:nvPicPr>
          <p:cNvPr id="12" name="图片 11">
            <a:extLst>
              <a:ext uri="{FF2B5EF4-FFF2-40B4-BE49-F238E27FC236}">
                <a16:creationId xmlns:a16="http://schemas.microsoft.com/office/drawing/2014/main" id="{CBD41D36-6A8F-4CCF-B009-C0901674FB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1012" y="3158404"/>
            <a:ext cx="10868025" cy="781050"/>
          </a:xfrm>
          <a:prstGeom prst="rect">
            <a:avLst/>
          </a:prstGeom>
        </p:spPr>
      </p:pic>
      <p:pic>
        <p:nvPicPr>
          <p:cNvPr id="14" name="图片 13">
            <a:extLst>
              <a:ext uri="{FF2B5EF4-FFF2-40B4-BE49-F238E27FC236}">
                <a16:creationId xmlns:a16="http://schemas.microsoft.com/office/drawing/2014/main" id="{FA8C55F2-A1B3-4467-9E06-109601D52C6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0512" y="3977554"/>
            <a:ext cx="11420475" cy="2600325"/>
          </a:xfrm>
          <a:prstGeom prst="rect">
            <a:avLst/>
          </a:prstGeom>
        </p:spPr>
      </p:pic>
    </p:spTree>
    <p:extLst>
      <p:ext uri="{BB962C8B-B14F-4D97-AF65-F5344CB8AC3E}">
        <p14:creationId xmlns:p14="http://schemas.microsoft.com/office/powerpoint/2010/main" val="3787941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6EF6F4-E01A-4DA8-A22E-032BDAAE2079}"/>
              </a:ext>
            </a:extLst>
          </p:cNvPr>
          <p:cNvSpPr>
            <a:spLocks noGrp="1"/>
          </p:cNvSpPr>
          <p:nvPr>
            <p:ph type="title"/>
          </p:nvPr>
        </p:nvSpPr>
        <p:spPr/>
        <p:txBody>
          <a:bodyPr/>
          <a:lstStyle/>
          <a:p>
            <a:r>
              <a:rPr lang="en-US" altLang="zh-CN" dirty="0" err="1"/>
              <a:t>Jupyter</a:t>
            </a:r>
            <a:r>
              <a:rPr lang="en-US" altLang="zh-CN" dirty="0"/>
              <a:t> </a:t>
            </a:r>
            <a:r>
              <a:rPr lang="zh-CN" altLang="en-US" dirty="0"/>
              <a:t>常用功能</a:t>
            </a:r>
          </a:p>
        </p:txBody>
      </p:sp>
      <p:pic>
        <p:nvPicPr>
          <p:cNvPr id="8" name="内容占位符 7">
            <a:extLst>
              <a:ext uri="{FF2B5EF4-FFF2-40B4-BE49-F238E27FC236}">
                <a16:creationId xmlns:a16="http://schemas.microsoft.com/office/drawing/2014/main" id="{F53C8699-F9A2-4099-8AAA-DDAF97F536C5}"/>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62760"/>
            <a:ext cx="10515600" cy="4328922"/>
          </a:xfrm>
        </p:spPr>
      </p:pic>
      <p:sp>
        <p:nvSpPr>
          <p:cNvPr id="4" name="日期占位符 3">
            <a:extLst>
              <a:ext uri="{FF2B5EF4-FFF2-40B4-BE49-F238E27FC236}">
                <a16:creationId xmlns:a16="http://schemas.microsoft.com/office/drawing/2014/main" id="{433AFF11-0D2B-4350-852E-D9E46975C994}"/>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7876DCD3-97D7-4523-BBCD-D1B9395C1214}"/>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341C55A8-A31D-4E9B-995F-D6B8C833ABF7}"/>
              </a:ext>
            </a:extLst>
          </p:cNvPr>
          <p:cNvSpPr>
            <a:spLocks noGrp="1"/>
          </p:cNvSpPr>
          <p:nvPr>
            <p:ph type="sldNum" sz="quarter" idx="12"/>
          </p:nvPr>
        </p:nvSpPr>
        <p:spPr/>
        <p:txBody>
          <a:bodyPr/>
          <a:lstStyle/>
          <a:p>
            <a:fld id="{363EFDB9-B238-4B86-B88C-C9728C420079}" type="slidenum">
              <a:rPr lang="zh-CN" altLang="en-US" smtClean="0"/>
              <a:t>47</a:t>
            </a:fld>
            <a:endParaRPr lang="zh-CN" altLang="en-US"/>
          </a:p>
        </p:txBody>
      </p:sp>
      <p:pic>
        <p:nvPicPr>
          <p:cNvPr id="10" name="图片 9">
            <a:extLst>
              <a:ext uri="{FF2B5EF4-FFF2-40B4-BE49-F238E27FC236}">
                <a16:creationId xmlns:a16="http://schemas.microsoft.com/office/drawing/2014/main" id="{F74D4087-D97B-4AD6-9CD0-DFE0A936C9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925" y="3365500"/>
            <a:ext cx="11106150" cy="2990850"/>
          </a:xfrm>
          <a:prstGeom prst="rect">
            <a:avLst/>
          </a:prstGeom>
        </p:spPr>
      </p:pic>
    </p:spTree>
    <p:extLst>
      <p:ext uri="{BB962C8B-B14F-4D97-AF65-F5344CB8AC3E}">
        <p14:creationId xmlns:p14="http://schemas.microsoft.com/office/powerpoint/2010/main" val="34773306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37FDD5D-3FCC-43D8-812E-120D26B6FBA8}"/>
              </a:ext>
            </a:extLst>
          </p:cNvPr>
          <p:cNvSpPr>
            <a:spLocks noGrp="1"/>
          </p:cNvSpPr>
          <p:nvPr>
            <p:ph type="title"/>
          </p:nvPr>
        </p:nvSpPr>
        <p:spPr/>
        <p:txBody>
          <a:bodyPr/>
          <a:lstStyle/>
          <a:p>
            <a:r>
              <a:rPr lang="en-US" altLang="zh-CN" dirty="0" err="1"/>
              <a:t>Jupyter</a:t>
            </a:r>
            <a:r>
              <a:rPr lang="en-US" altLang="zh-CN" dirty="0"/>
              <a:t> </a:t>
            </a:r>
            <a:r>
              <a:rPr lang="zh-CN" altLang="en-US" dirty="0"/>
              <a:t>常用功能</a:t>
            </a:r>
          </a:p>
        </p:txBody>
      </p:sp>
      <p:pic>
        <p:nvPicPr>
          <p:cNvPr id="8" name="内容占位符 7">
            <a:extLst>
              <a:ext uri="{FF2B5EF4-FFF2-40B4-BE49-F238E27FC236}">
                <a16:creationId xmlns:a16="http://schemas.microsoft.com/office/drawing/2014/main" id="{B90BD0BB-DDCF-4DB7-80FB-195642C9D59F}"/>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539624" y="1690688"/>
            <a:ext cx="9112749" cy="4351338"/>
          </a:xfrm>
        </p:spPr>
      </p:pic>
      <p:sp>
        <p:nvSpPr>
          <p:cNvPr id="4" name="日期占位符 3">
            <a:extLst>
              <a:ext uri="{FF2B5EF4-FFF2-40B4-BE49-F238E27FC236}">
                <a16:creationId xmlns:a16="http://schemas.microsoft.com/office/drawing/2014/main" id="{6307568B-9DD6-4BB3-AE6F-789F5148E2E9}"/>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87856A80-8378-4351-8BB7-BC6D3DBF748E}"/>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7CDD4ECD-085A-4AC1-B1E0-A3593175C4F6}"/>
              </a:ext>
            </a:extLst>
          </p:cNvPr>
          <p:cNvSpPr>
            <a:spLocks noGrp="1"/>
          </p:cNvSpPr>
          <p:nvPr>
            <p:ph type="sldNum" sz="quarter" idx="12"/>
          </p:nvPr>
        </p:nvSpPr>
        <p:spPr/>
        <p:txBody>
          <a:bodyPr/>
          <a:lstStyle/>
          <a:p>
            <a:fld id="{363EFDB9-B238-4B86-B88C-C9728C420079}" type="slidenum">
              <a:rPr lang="zh-CN" altLang="en-US" smtClean="0"/>
              <a:t>48</a:t>
            </a:fld>
            <a:endParaRPr lang="zh-CN" altLang="en-US"/>
          </a:p>
        </p:txBody>
      </p:sp>
      <p:pic>
        <p:nvPicPr>
          <p:cNvPr id="10" name="图片 9">
            <a:extLst>
              <a:ext uri="{FF2B5EF4-FFF2-40B4-BE49-F238E27FC236}">
                <a16:creationId xmlns:a16="http://schemas.microsoft.com/office/drawing/2014/main" id="{8B0E576B-C40B-494E-B149-38127170F08D}"/>
              </a:ext>
            </a:extLst>
          </p:cNvPr>
          <p:cNvPicPr>
            <a:picLocks noChangeAspect="1"/>
          </p:cNvPicPr>
          <p:nvPr/>
        </p:nvPicPr>
        <p:blipFill rotWithShape="1">
          <a:blip r:embed="rId4">
            <a:extLst>
              <a:ext uri="{28A0092B-C50C-407E-A947-70E740481C1C}">
                <a14:useLocalDpi xmlns:a14="http://schemas.microsoft.com/office/drawing/2010/main" val="0"/>
              </a:ext>
            </a:extLst>
          </a:blip>
          <a:srcRect b="24540"/>
          <a:stretch/>
        </p:blipFill>
        <p:spPr>
          <a:xfrm>
            <a:off x="476248" y="2930525"/>
            <a:ext cx="11239500" cy="2860675"/>
          </a:xfrm>
          <a:prstGeom prst="rect">
            <a:avLst/>
          </a:prstGeom>
        </p:spPr>
      </p:pic>
    </p:spTree>
    <p:extLst>
      <p:ext uri="{BB962C8B-B14F-4D97-AF65-F5344CB8AC3E}">
        <p14:creationId xmlns:p14="http://schemas.microsoft.com/office/powerpoint/2010/main" val="393069608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0E9ADA-2095-4888-8A0D-CF61F1FC3285}"/>
              </a:ext>
            </a:extLst>
          </p:cNvPr>
          <p:cNvSpPr>
            <a:spLocks noGrp="1"/>
          </p:cNvSpPr>
          <p:nvPr>
            <p:ph type="title"/>
          </p:nvPr>
        </p:nvSpPr>
        <p:spPr/>
        <p:txBody>
          <a:bodyPr/>
          <a:lstStyle/>
          <a:p>
            <a:r>
              <a:rPr lang="en-US" altLang="zh-CN" dirty="0" err="1"/>
              <a:t>Jupyter</a:t>
            </a:r>
            <a:r>
              <a:rPr lang="en-US" altLang="zh-CN" dirty="0"/>
              <a:t> </a:t>
            </a:r>
            <a:r>
              <a:rPr lang="zh-CN" altLang="en-US" dirty="0"/>
              <a:t>常用功能</a:t>
            </a:r>
          </a:p>
        </p:txBody>
      </p:sp>
      <p:pic>
        <p:nvPicPr>
          <p:cNvPr id="8" name="内容占位符 7">
            <a:extLst>
              <a:ext uri="{FF2B5EF4-FFF2-40B4-BE49-F238E27FC236}">
                <a16:creationId xmlns:a16="http://schemas.microsoft.com/office/drawing/2014/main" id="{2EC6FDBE-AEE0-491E-91E8-DD953036981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29982" y="1825625"/>
            <a:ext cx="8532035" cy="4351338"/>
          </a:xfrm>
        </p:spPr>
      </p:pic>
      <p:sp>
        <p:nvSpPr>
          <p:cNvPr id="4" name="日期占位符 3">
            <a:extLst>
              <a:ext uri="{FF2B5EF4-FFF2-40B4-BE49-F238E27FC236}">
                <a16:creationId xmlns:a16="http://schemas.microsoft.com/office/drawing/2014/main" id="{C35130D4-7CAA-4EF9-8367-1C31CFE48AFD}"/>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85A5E73E-0E1C-423F-9E07-D01156E82EE3}"/>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4C783354-CE0B-4647-8E54-516CCF46E65D}"/>
              </a:ext>
            </a:extLst>
          </p:cNvPr>
          <p:cNvSpPr>
            <a:spLocks noGrp="1"/>
          </p:cNvSpPr>
          <p:nvPr>
            <p:ph type="sldNum" sz="quarter" idx="12"/>
          </p:nvPr>
        </p:nvSpPr>
        <p:spPr/>
        <p:txBody>
          <a:bodyPr/>
          <a:lstStyle/>
          <a:p>
            <a:fld id="{363EFDB9-B238-4B86-B88C-C9728C420079}" type="slidenum">
              <a:rPr lang="zh-CN" altLang="en-US" smtClean="0"/>
              <a:t>49</a:t>
            </a:fld>
            <a:endParaRPr lang="zh-CN" altLang="en-US"/>
          </a:p>
        </p:txBody>
      </p:sp>
    </p:spTree>
    <p:extLst>
      <p:ext uri="{BB962C8B-B14F-4D97-AF65-F5344CB8AC3E}">
        <p14:creationId xmlns:p14="http://schemas.microsoft.com/office/powerpoint/2010/main" val="40626533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6D29F-0B65-48FE-AA47-F64FFE082C7D}"/>
              </a:ext>
            </a:extLst>
          </p:cNvPr>
          <p:cNvSpPr>
            <a:spLocks noGrp="1"/>
          </p:cNvSpPr>
          <p:nvPr>
            <p:ph type="ctrTitle"/>
          </p:nvPr>
        </p:nvSpPr>
        <p:spPr/>
        <p:txBody>
          <a:bodyPr>
            <a:normAutofit/>
          </a:bodyPr>
          <a:lstStyle/>
          <a:p>
            <a:r>
              <a:rPr lang="en-US" altLang="zh-CN" sz="5300" dirty="0"/>
              <a:t>Python Data Analysis Summary</a:t>
            </a:r>
            <a:endParaRPr lang="zh-CN" altLang="en-US" sz="5300" dirty="0"/>
          </a:p>
        </p:txBody>
      </p:sp>
      <p:sp>
        <p:nvSpPr>
          <p:cNvPr id="3" name="副标题 2">
            <a:extLst>
              <a:ext uri="{FF2B5EF4-FFF2-40B4-BE49-F238E27FC236}">
                <a16:creationId xmlns:a16="http://schemas.microsoft.com/office/drawing/2014/main" id="{5E1DECB7-EF8D-4C30-AB8D-1BA104C30CC8}"/>
              </a:ext>
            </a:extLst>
          </p:cNvPr>
          <p:cNvSpPr>
            <a:spLocks noGrp="1"/>
          </p:cNvSpPr>
          <p:nvPr>
            <p:ph type="subTitle" idx="1"/>
          </p:nvPr>
        </p:nvSpPr>
        <p:spPr/>
        <p:txBody>
          <a:bodyPr/>
          <a:lstStyle/>
          <a:p>
            <a:r>
              <a:rPr lang="en-US" altLang="zh-CN" dirty="0"/>
              <a:t>Python </a:t>
            </a:r>
            <a:r>
              <a:rPr lang="zh-CN" altLang="en-US" dirty="0"/>
              <a:t>数据分析概述</a:t>
            </a:r>
          </a:p>
        </p:txBody>
      </p:sp>
    </p:spTree>
    <p:extLst>
      <p:ext uri="{BB962C8B-B14F-4D97-AF65-F5344CB8AC3E}">
        <p14:creationId xmlns:p14="http://schemas.microsoft.com/office/powerpoint/2010/main" val="10946954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DDBC7B-9267-4FD4-AB7C-2E0CDA3CC2AC}"/>
              </a:ext>
            </a:extLst>
          </p:cNvPr>
          <p:cNvSpPr>
            <a:spLocks noGrp="1"/>
          </p:cNvSpPr>
          <p:nvPr>
            <p:ph type="title"/>
          </p:nvPr>
        </p:nvSpPr>
        <p:spPr/>
        <p:txBody>
          <a:bodyPr/>
          <a:lstStyle/>
          <a:p>
            <a:r>
              <a:rPr lang="en-US" altLang="zh-CN" dirty="0" err="1"/>
              <a:t>Jupyter</a:t>
            </a:r>
            <a:r>
              <a:rPr lang="en-US" altLang="zh-CN" dirty="0"/>
              <a:t> </a:t>
            </a:r>
            <a:r>
              <a:rPr lang="zh-CN" altLang="en-US" dirty="0"/>
              <a:t>常用功能</a:t>
            </a:r>
          </a:p>
        </p:txBody>
      </p:sp>
      <p:pic>
        <p:nvPicPr>
          <p:cNvPr id="8" name="内容占位符 7">
            <a:extLst>
              <a:ext uri="{FF2B5EF4-FFF2-40B4-BE49-F238E27FC236}">
                <a16:creationId xmlns:a16="http://schemas.microsoft.com/office/drawing/2014/main" id="{39FD382C-C931-4263-A859-FC9EA6E22D99}"/>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932040" y="1825625"/>
            <a:ext cx="8327919" cy="4351338"/>
          </a:xfrm>
        </p:spPr>
      </p:pic>
      <p:sp>
        <p:nvSpPr>
          <p:cNvPr id="4" name="日期占位符 3">
            <a:extLst>
              <a:ext uri="{FF2B5EF4-FFF2-40B4-BE49-F238E27FC236}">
                <a16:creationId xmlns:a16="http://schemas.microsoft.com/office/drawing/2014/main" id="{FAA611EC-95B0-4A2D-B1C9-134A11DC4295}"/>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A58923E5-D8D1-4368-ADCA-E69F17CACC20}"/>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9B206935-E4C3-4D77-AEA9-4A98CFB2CE00}"/>
              </a:ext>
            </a:extLst>
          </p:cNvPr>
          <p:cNvSpPr>
            <a:spLocks noGrp="1"/>
          </p:cNvSpPr>
          <p:nvPr>
            <p:ph type="sldNum" sz="quarter" idx="12"/>
          </p:nvPr>
        </p:nvSpPr>
        <p:spPr/>
        <p:txBody>
          <a:bodyPr/>
          <a:lstStyle/>
          <a:p>
            <a:fld id="{363EFDB9-B238-4B86-B88C-C9728C420079}" type="slidenum">
              <a:rPr lang="zh-CN" altLang="en-US" smtClean="0"/>
              <a:t>50</a:t>
            </a:fld>
            <a:endParaRPr lang="zh-CN" altLang="en-US"/>
          </a:p>
        </p:txBody>
      </p:sp>
    </p:spTree>
    <p:extLst>
      <p:ext uri="{BB962C8B-B14F-4D97-AF65-F5344CB8AC3E}">
        <p14:creationId xmlns:p14="http://schemas.microsoft.com/office/powerpoint/2010/main" val="360997170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4939A9-1416-41F2-AFA9-8257934E3370}"/>
              </a:ext>
            </a:extLst>
          </p:cNvPr>
          <p:cNvSpPr>
            <a:spLocks noGrp="1"/>
          </p:cNvSpPr>
          <p:nvPr>
            <p:ph type="title"/>
          </p:nvPr>
        </p:nvSpPr>
        <p:spPr/>
        <p:txBody>
          <a:bodyPr/>
          <a:lstStyle/>
          <a:p>
            <a:r>
              <a:rPr lang="en-US" altLang="zh-CN" dirty="0" err="1"/>
              <a:t>Jupyter</a:t>
            </a:r>
            <a:r>
              <a:rPr lang="en-US" altLang="zh-CN" dirty="0"/>
              <a:t> </a:t>
            </a:r>
            <a:r>
              <a:rPr lang="zh-CN" altLang="en-US" dirty="0"/>
              <a:t>常用功能</a:t>
            </a:r>
          </a:p>
        </p:txBody>
      </p:sp>
      <p:pic>
        <p:nvPicPr>
          <p:cNvPr id="8" name="内容占位符 7">
            <a:extLst>
              <a:ext uri="{FF2B5EF4-FFF2-40B4-BE49-F238E27FC236}">
                <a16:creationId xmlns:a16="http://schemas.microsoft.com/office/drawing/2014/main" id="{6FB2A611-5560-4CB3-9FDC-30E1B79D91A1}"/>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03947" y="1825625"/>
            <a:ext cx="7984106" cy="4351338"/>
          </a:xfrm>
        </p:spPr>
      </p:pic>
      <p:sp>
        <p:nvSpPr>
          <p:cNvPr id="4" name="日期占位符 3">
            <a:extLst>
              <a:ext uri="{FF2B5EF4-FFF2-40B4-BE49-F238E27FC236}">
                <a16:creationId xmlns:a16="http://schemas.microsoft.com/office/drawing/2014/main" id="{7539671E-5F56-4AB2-890D-D831477A2519}"/>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E16F70BD-4C10-4F4C-B07F-80E2EE083976}"/>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463EDA54-B16F-42EE-8A34-D347A9FBB9A4}"/>
              </a:ext>
            </a:extLst>
          </p:cNvPr>
          <p:cNvSpPr>
            <a:spLocks noGrp="1"/>
          </p:cNvSpPr>
          <p:nvPr>
            <p:ph type="sldNum" sz="quarter" idx="12"/>
          </p:nvPr>
        </p:nvSpPr>
        <p:spPr/>
        <p:txBody>
          <a:bodyPr/>
          <a:lstStyle/>
          <a:p>
            <a:fld id="{363EFDB9-B238-4B86-B88C-C9728C420079}" type="slidenum">
              <a:rPr lang="zh-CN" altLang="en-US" smtClean="0"/>
              <a:t>51</a:t>
            </a:fld>
            <a:endParaRPr lang="zh-CN" altLang="en-US"/>
          </a:p>
        </p:txBody>
      </p:sp>
    </p:spTree>
    <p:extLst>
      <p:ext uri="{BB962C8B-B14F-4D97-AF65-F5344CB8AC3E}">
        <p14:creationId xmlns:p14="http://schemas.microsoft.com/office/powerpoint/2010/main" val="22569930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E0AC83-E63A-42F8-9F99-B85CFF8BC771}"/>
              </a:ext>
            </a:extLst>
          </p:cNvPr>
          <p:cNvSpPr>
            <a:spLocks noGrp="1"/>
          </p:cNvSpPr>
          <p:nvPr>
            <p:ph type="title"/>
          </p:nvPr>
        </p:nvSpPr>
        <p:spPr/>
        <p:txBody>
          <a:bodyPr/>
          <a:lstStyle/>
          <a:p>
            <a:r>
              <a:rPr lang="en-US" altLang="zh-CN" dirty="0" err="1"/>
              <a:t>Jupyter</a:t>
            </a:r>
            <a:r>
              <a:rPr lang="en-US" altLang="zh-CN" dirty="0"/>
              <a:t> </a:t>
            </a:r>
            <a:r>
              <a:rPr lang="zh-CN" altLang="en-US" dirty="0"/>
              <a:t>常用功能</a:t>
            </a:r>
          </a:p>
        </p:txBody>
      </p:sp>
      <p:pic>
        <p:nvPicPr>
          <p:cNvPr id="8" name="内容占位符 7">
            <a:extLst>
              <a:ext uri="{FF2B5EF4-FFF2-40B4-BE49-F238E27FC236}">
                <a16:creationId xmlns:a16="http://schemas.microsoft.com/office/drawing/2014/main" id="{6BCEBC4C-5C3F-4598-9DFD-B2168972F4B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96053" y="1825625"/>
            <a:ext cx="7599894" cy="4351338"/>
          </a:xfrm>
        </p:spPr>
      </p:pic>
      <p:sp>
        <p:nvSpPr>
          <p:cNvPr id="4" name="日期占位符 3">
            <a:extLst>
              <a:ext uri="{FF2B5EF4-FFF2-40B4-BE49-F238E27FC236}">
                <a16:creationId xmlns:a16="http://schemas.microsoft.com/office/drawing/2014/main" id="{F403394C-AA2C-468E-8258-64AAADE9C173}"/>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7D939E41-90B4-420D-8000-881F77856DCE}"/>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48EF4851-EB16-4DF5-9260-4C5FDA1FDEF9}"/>
              </a:ext>
            </a:extLst>
          </p:cNvPr>
          <p:cNvSpPr>
            <a:spLocks noGrp="1"/>
          </p:cNvSpPr>
          <p:nvPr>
            <p:ph type="sldNum" sz="quarter" idx="12"/>
          </p:nvPr>
        </p:nvSpPr>
        <p:spPr/>
        <p:txBody>
          <a:bodyPr/>
          <a:lstStyle/>
          <a:p>
            <a:fld id="{363EFDB9-B238-4B86-B88C-C9728C420079}" type="slidenum">
              <a:rPr lang="zh-CN" altLang="en-US" smtClean="0"/>
              <a:t>52</a:t>
            </a:fld>
            <a:endParaRPr lang="zh-CN" altLang="en-US"/>
          </a:p>
        </p:txBody>
      </p:sp>
    </p:spTree>
    <p:extLst>
      <p:ext uri="{BB962C8B-B14F-4D97-AF65-F5344CB8AC3E}">
        <p14:creationId xmlns:p14="http://schemas.microsoft.com/office/powerpoint/2010/main" val="38767682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3559C6-68D5-4829-856D-E7695794D65A}"/>
              </a:ext>
            </a:extLst>
          </p:cNvPr>
          <p:cNvSpPr>
            <a:spLocks noGrp="1"/>
          </p:cNvSpPr>
          <p:nvPr>
            <p:ph type="title"/>
          </p:nvPr>
        </p:nvSpPr>
        <p:spPr/>
        <p:txBody>
          <a:bodyPr/>
          <a:lstStyle/>
          <a:p>
            <a:r>
              <a:rPr lang="en-US" altLang="zh-CN" dirty="0" err="1"/>
              <a:t>Jupyter</a:t>
            </a:r>
            <a:r>
              <a:rPr lang="en-US" altLang="zh-CN" dirty="0"/>
              <a:t> </a:t>
            </a:r>
            <a:r>
              <a:rPr lang="zh-CN" altLang="en-US" dirty="0"/>
              <a:t>常用功能</a:t>
            </a:r>
          </a:p>
        </p:txBody>
      </p:sp>
      <p:pic>
        <p:nvPicPr>
          <p:cNvPr id="8" name="内容占位符 7">
            <a:extLst>
              <a:ext uri="{FF2B5EF4-FFF2-40B4-BE49-F238E27FC236}">
                <a16:creationId xmlns:a16="http://schemas.microsoft.com/office/drawing/2014/main" id="{51661574-6DC3-4705-B260-DC929D9BAB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85180" y="1825625"/>
            <a:ext cx="7621640" cy="4351338"/>
          </a:xfrm>
        </p:spPr>
      </p:pic>
      <p:sp>
        <p:nvSpPr>
          <p:cNvPr id="4" name="日期占位符 3">
            <a:extLst>
              <a:ext uri="{FF2B5EF4-FFF2-40B4-BE49-F238E27FC236}">
                <a16:creationId xmlns:a16="http://schemas.microsoft.com/office/drawing/2014/main" id="{841EBA1D-AEB6-414B-81DA-920509E712E6}"/>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359727DF-726B-4135-B26E-DF679B5328FA}"/>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9B740152-54EB-4898-A082-0E6463BEAA1C}"/>
              </a:ext>
            </a:extLst>
          </p:cNvPr>
          <p:cNvSpPr>
            <a:spLocks noGrp="1"/>
          </p:cNvSpPr>
          <p:nvPr>
            <p:ph type="sldNum" sz="quarter" idx="12"/>
          </p:nvPr>
        </p:nvSpPr>
        <p:spPr/>
        <p:txBody>
          <a:bodyPr/>
          <a:lstStyle/>
          <a:p>
            <a:fld id="{363EFDB9-B238-4B86-B88C-C9728C420079}" type="slidenum">
              <a:rPr lang="zh-CN" altLang="en-US" smtClean="0"/>
              <a:t>53</a:t>
            </a:fld>
            <a:endParaRPr lang="zh-CN" altLang="en-US"/>
          </a:p>
        </p:txBody>
      </p:sp>
    </p:spTree>
    <p:extLst>
      <p:ext uri="{BB962C8B-B14F-4D97-AF65-F5344CB8AC3E}">
        <p14:creationId xmlns:p14="http://schemas.microsoft.com/office/powerpoint/2010/main" val="41085158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F425C6-A337-4F89-9198-365190061120}"/>
              </a:ext>
            </a:extLst>
          </p:cNvPr>
          <p:cNvSpPr>
            <a:spLocks noGrp="1"/>
          </p:cNvSpPr>
          <p:nvPr>
            <p:ph type="title"/>
          </p:nvPr>
        </p:nvSpPr>
        <p:spPr/>
        <p:txBody>
          <a:bodyPr/>
          <a:lstStyle/>
          <a:p>
            <a:r>
              <a:rPr lang="en-US" altLang="zh-CN" dirty="0" err="1"/>
              <a:t>Jupyter</a:t>
            </a:r>
            <a:r>
              <a:rPr lang="en-US" altLang="zh-CN" dirty="0"/>
              <a:t> </a:t>
            </a:r>
            <a:r>
              <a:rPr lang="zh-CN" altLang="en-US" dirty="0"/>
              <a:t>常用功能</a:t>
            </a:r>
          </a:p>
        </p:txBody>
      </p:sp>
      <p:pic>
        <p:nvPicPr>
          <p:cNvPr id="8" name="内容占位符 7">
            <a:extLst>
              <a:ext uri="{FF2B5EF4-FFF2-40B4-BE49-F238E27FC236}">
                <a16:creationId xmlns:a16="http://schemas.microsoft.com/office/drawing/2014/main" id="{C4DE8EC0-0FC7-42B0-ACC7-FD11FDB315B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58730" y="1825625"/>
            <a:ext cx="7674539" cy="4351338"/>
          </a:xfrm>
        </p:spPr>
      </p:pic>
      <p:sp>
        <p:nvSpPr>
          <p:cNvPr id="4" name="日期占位符 3">
            <a:extLst>
              <a:ext uri="{FF2B5EF4-FFF2-40B4-BE49-F238E27FC236}">
                <a16:creationId xmlns:a16="http://schemas.microsoft.com/office/drawing/2014/main" id="{2998BE40-F239-438F-BB2C-0F5ADEBD43B1}"/>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3A2B4123-97E6-4848-A058-293CFC387EBD}"/>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BE92ADE5-4859-4578-AF8E-6A0AAA7BE6BC}"/>
              </a:ext>
            </a:extLst>
          </p:cNvPr>
          <p:cNvSpPr>
            <a:spLocks noGrp="1"/>
          </p:cNvSpPr>
          <p:nvPr>
            <p:ph type="sldNum" sz="quarter" idx="12"/>
          </p:nvPr>
        </p:nvSpPr>
        <p:spPr/>
        <p:txBody>
          <a:bodyPr/>
          <a:lstStyle/>
          <a:p>
            <a:fld id="{363EFDB9-B238-4B86-B88C-C9728C420079}" type="slidenum">
              <a:rPr lang="zh-CN" altLang="en-US" smtClean="0"/>
              <a:t>54</a:t>
            </a:fld>
            <a:endParaRPr lang="zh-CN" altLang="en-US"/>
          </a:p>
        </p:txBody>
      </p:sp>
    </p:spTree>
    <p:extLst>
      <p:ext uri="{BB962C8B-B14F-4D97-AF65-F5344CB8AC3E}">
        <p14:creationId xmlns:p14="http://schemas.microsoft.com/office/powerpoint/2010/main" val="28194228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78C65-F776-4614-AB03-9D927B81FADF}"/>
              </a:ext>
            </a:extLst>
          </p:cNvPr>
          <p:cNvSpPr>
            <a:spLocks noGrp="1"/>
          </p:cNvSpPr>
          <p:nvPr>
            <p:ph type="title"/>
          </p:nvPr>
        </p:nvSpPr>
        <p:spPr/>
        <p:txBody>
          <a:bodyPr/>
          <a:lstStyle/>
          <a:p>
            <a:r>
              <a:rPr lang="en-US" altLang="zh-CN" dirty="0" err="1"/>
              <a:t>Jupyter</a:t>
            </a:r>
            <a:r>
              <a:rPr lang="en-US" altLang="zh-CN" dirty="0"/>
              <a:t> </a:t>
            </a:r>
            <a:r>
              <a:rPr lang="zh-CN" altLang="en-US" dirty="0"/>
              <a:t>常用功能</a:t>
            </a:r>
          </a:p>
        </p:txBody>
      </p:sp>
      <p:pic>
        <p:nvPicPr>
          <p:cNvPr id="8" name="内容占位符 7">
            <a:extLst>
              <a:ext uri="{FF2B5EF4-FFF2-40B4-BE49-F238E27FC236}">
                <a16:creationId xmlns:a16="http://schemas.microsoft.com/office/drawing/2014/main" id="{820DDCB5-FF93-4D48-B58E-C05844F6A852}"/>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567618" y="1825625"/>
            <a:ext cx="7056764" cy="4351338"/>
          </a:xfrm>
        </p:spPr>
      </p:pic>
      <p:sp>
        <p:nvSpPr>
          <p:cNvPr id="4" name="日期占位符 3">
            <a:extLst>
              <a:ext uri="{FF2B5EF4-FFF2-40B4-BE49-F238E27FC236}">
                <a16:creationId xmlns:a16="http://schemas.microsoft.com/office/drawing/2014/main" id="{9A5980C4-3BE5-45F4-9F4A-26F13D1A5D65}"/>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33BC0458-C421-4C5C-9276-396276011791}"/>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F5247FDE-2153-4BF8-A182-AD2CE7AEB692}"/>
              </a:ext>
            </a:extLst>
          </p:cNvPr>
          <p:cNvSpPr>
            <a:spLocks noGrp="1"/>
          </p:cNvSpPr>
          <p:nvPr>
            <p:ph type="sldNum" sz="quarter" idx="12"/>
          </p:nvPr>
        </p:nvSpPr>
        <p:spPr/>
        <p:txBody>
          <a:bodyPr/>
          <a:lstStyle/>
          <a:p>
            <a:fld id="{363EFDB9-B238-4B86-B88C-C9728C420079}" type="slidenum">
              <a:rPr lang="zh-CN" altLang="en-US" smtClean="0"/>
              <a:t>55</a:t>
            </a:fld>
            <a:endParaRPr lang="zh-CN" altLang="en-US"/>
          </a:p>
        </p:txBody>
      </p:sp>
    </p:spTree>
    <p:extLst>
      <p:ext uri="{BB962C8B-B14F-4D97-AF65-F5344CB8AC3E}">
        <p14:creationId xmlns:p14="http://schemas.microsoft.com/office/powerpoint/2010/main" val="4782190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CD4A27-BB1A-4AE1-AC3F-BE135D538BEA}"/>
              </a:ext>
            </a:extLst>
          </p:cNvPr>
          <p:cNvSpPr>
            <a:spLocks noGrp="1"/>
          </p:cNvSpPr>
          <p:nvPr>
            <p:ph type="title"/>
          </p:nvPr>
        </p:nvSpPr>
        <p:spPr/>
        <p:txBody>
          <a:bodyPr/>
          <a:lstStyle/>
          <a:p>
            <a:r>
              <a:rPr lang="en-US" altLang="zh-CN" dirty="0" err="1"/>
              <a:t>Jupyter</a:t>
            </a:r>
            <a:r>
              <a:rPr lang="en-US" altLang="zh-CN" dirty="0"/>
              <a:t> </a:t>
            </a:r>
            <a:r>
              <a:rPr lang="zh-CN" altLang="en-US" dirty="0"/>
              <a:t>常用功能</a:t>
            </a:r>
          </a:p>
        </p:txBody>
      </p:sp>
      <p:pic>
        <p:nvPicPr>
          <p:cNvPr id="8" name="内容占位符 7">
            <a:extLst>
              <a:ext uri="{FF2B5EF4-FFF2-40B4-BE49-F238E27FC236}">
                <a16:creationId xmlns:a16="http://schemas.microsoft.com/office/drawing/2014/main" id="{A69DA84F-87CD-4BD5-A327-07F5009ACB8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123039" y="1825625"/>
            <a:ext cx="7945921" cy="4351338"/>
          </a:xfrm>
        </p:spPr>
      </p:pic>
      <p:sp>
        <p:nvSpPr>
          <p:cNvPr id="4" name="日期占位符 3">
            <a:extLst>
              <a:ext uri="{FF2B5EF4-FFF2-40B4-BE49-F238E27FC236}">
                <a16:creationId xmlns:a16="http://schemas.microsoft.com/office/drawing/2014/main" id="{B900688E-68A9-4959-A0CD-FFCC4539724C}"/>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2A97ED40-B08B-4276-9CB8-186562B50A44}"/>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CE2DE427-72BF-42DB-BC48-788BC8D1AB09}"/>
              </a:ext>
            </a:extLst>
          </p:cNvPr>
          <p:cNvSpPr>
            <a:spLocks noGrp="1"/>
          </p:cNvSpPr>
          <p:nvPr>
            <p:ph type="sldNum" sz="quarter" idx="12"/>
          </p:nvPr>
        </p:nvSpPr>
        <p:spPr/>
        <p:txBody>
          <a:bodyPr/>
          <a:lstStyle/>
          <a:p>
            <a:fld id="{363EFDB9-B238-4B86-B88C-C9728C420079}" type="slidenum">
              <a:rPr lang="zh-CN" altLang="en-US" smtClean="0"/>
              <a:t>56</a:t>
            </a:fld>
            <a:endParaRPr lang="zh-CN" altLang="en-US"/>
          </a:p>
        </p:txBody>
      </p:sp>
    </p:spTree>
    <p:extLst>
      <p:ext uri="{BB962C8B-B14F-4D97-AF65-F5344CB8AC3E}">
        <p14:creationId xmlns:p14="http://schemas.microsoft.com/office/powerpoint/2010/main" val="36271658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9683D2-74E1-402D-AA97-B38C9575109B}"/>
              </a:ext>
            </a:extLst>
          </p:cNvPr>
          <p:cNvSpPr>
            <a:spLocks noGrp="1"/>
          </p:cNvSpPr>
          <p:nvPr>
            <p:ph type="title"/>
          </p:nvPr>
        </p:nvSpPr>
        <p:spPr/>
        <p:txBody>
          <a:bodyPr/>
          <a:lstStyle/>
          <a:p>
            <a:r>
              <a:rPr lang="en-US" altLang="zh-CN" dirty="0" err="1"/>
              <a:t>Jupyter</a:t>
            </a:r>
            <a:r>
              <a:rPr lang="en-US" altLang="zh-CN" dirty="0"/>
              <a:t> Lab </a:t>
            </a:r>
            <a:endParaRPr lang="zh-CN" altLang="en-US" dirty="0"/>
          </a:p>
        </p:txBody>
      </p:sp>
      <p:sp>
        <p:nvSpPr>
          <p:cNvPr id="3" name="内容占位符 2">
            <a:extLst>
              <a:ext uri="{FF2B5EF4-FFF2-40B4-BE49-F238E27FC236}">
                <a16:creationId xmlns:a16="http://schemas.microsoft.com/office/drawing/2014/main" id="{E9E3652A-05E9-4F72-9470-A976504F2B1B}"/>
              </a:ext>
            </a:extLst>
          </p:cNvPr>
          <p:cNvSpPr>
            <a:spLocks noGrp="1"/>
          </p:cNvSpPr>
          <p:nvPr>
            <p:ph idx="1"/>
          </p:nvPr>
        </p:nvSpPr>
        <p:spPr/>
        <p:txBody>
          <a:bodyPr/>
          <a:lstStyle/>
          <a:p>
            <a:r>
              <a:rPr lang="en-US" altLang="zh-CN" dirty="0" err="1"/>
              <a:t>Jupyter</a:t>
            </a:r>
            <a:r>
              <a:rPr lang="en-US" altLang="zh-CN" dirty="0"/>
              <a:t> Notebook</a:t>
            </a:r>
            <a:r>
              <a:rPr lang="zh-CN" altLang="en-US" dirty="0"/>
              <a:t>的增强版本，更接近</a:t>
            </a:r>
            <a:r>
              <a:rPr lang="en-US" altLang="zh-CN" dirty="0"/>
              <a:t>IDE</a:t>
            </a:r>
            <a:r>
              <a:rPr lang="zh-CN" altLang="en-US" dirty="0"/>
              <a:t>。</a:t>
            </a:r>
            <a:endParaRPr lang="en-US" altLang="zh-CN" dirty="0"/>
          </a:p>
          <a:p>
            <a:r>
              <a:rPr lang="zh-CN" altLang="en-US" dirty="0"/>
              <a:t>安装</a:t>
            </a:r>
            <a:endParaRPr lang="en-US" altLang="zh-CN" dirty="0"/>
          </a:p>
          <a:p>
            <a:pPr lvl="1"/>
            <a:r>
              <a:rPr lang="en-US" altLang="zh-CN" dirty="0"/>
              <a:t>pip install </a:t>
            </a:r>
            <a:r>
              <a:rPr lang="en-US" altLang="zh-CN" dirty="0" err="1"/>
              <a:t>jupyterlab</a:t>
            </a:r>
            <a:endParaRPr lang="zh-CN" altLang="en-US" dirty="0"/>
          </a:p>
          <a:p>
            <a:r>
              <a:rPr lang="zh-CN" altLang="en-US" dirty="0"/>
              <a:t>运行</a:t>
            </a:r>
            <a:endParaRPr lang="en-US" altLang="zh-CN" dirty="0"/>
          </a:p>
          <a:p>
            <a:pPr lvl="1"/>
            <a:r>
              <a:rPr lang="en-US" altLang="zh-CN" dirty="0" err="1"/>
              <a:t>jupyter</a:t>
            </a:r>
            <a:r>
              <a:rPr lang="en-US" altLang="zh-CN" dirty="0"/>
              <a:t> lab</a:t>
            </a:r>
            <a:endParaRPr lang="zh-CN" altLang="en-US" dirty="0"/>
          </a:p>
        </p:txBody>
      </p:sp>
      <p:sp>
        <p:nvSpPr>
          <p:cNvPr id="4" name="日期占位符 3">
            <a:extLst>
              <a:ext uri="{FF2B5EF4-FFF2-40B4-BE49-F238E27FC236}">
                <a16:creationId xmlns:a16="http://schemas.microsoft.com/office/drawing/2014/main" id="{D0ADC673-ECD7-469E-B87E-EC5CE769C9D4}"/>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D2F4865E-E6FE-4C1E-9E5E-51079F66D852}"/>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65B3A947-E33F-40B0-B443-00F8238F3323}"/>
              </a:ext>
            </a:extLst>
          </p:cNvPr>
          <p:cNvSpPr>
            <a:spLocks noGrp="1"/>
          </p:cNvSpPr>
          <p:nvPr>
            <p:ph type="sldNum" sz="quarter" idx="12"/>
          </p:nvPr>
        </p:nvSpPr>
        <p:spPr/>
        <p:txBody>
          <a:bodyPr/>
          <a:lstStyle/>
          <a:p>
            <a:fld id="{363EFDB9-B238-4B86-B88C-C9728C420079}" type="slidenum">
              <a:rPr lang="zh-CN" altLang="en-US" smtClean="0"/>
              <a:t>57</a:t>
            </a:fld>
            <a:endParaRPr lang="zh-CN" altLang="en-US"/>
          </a:p>
        </p:txBody>
      </p:sp>
    </p:spTree>
    <p:extLst>
      <p:ext uri="{BB962C8B-B14F-4D97-AF65-F5344CB8AC3E}">
        <p14:creationId xmlns:p14="http://schemas.microsoft.com/office/powerpoint/2010/main" val="229857593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C8F9A4F-7B97-42C8-840A-3F17122D024B}"/>
              </a:ext>
            </a:extLst>
          </p:cNvPr>
          <p:cNvSpPr>
            <a:spLocks noGrp="1"/>
          </p:cNvSpPr>
          <p:nvPr>
            <p:ph type="title"/>
          </p:nvPr>
        </p:nvSpPr>
        <p:spPr/>
        <p:txBody>
          <a:bodyPr/>
          <a:lstStyle/>
          <a:p>
            <a:r>
              <a:rPr lang="zh-CN" altLang="en-US" dirty="0"/>
              <a:t>设置 </a:t>
            </a:r>
            <a:r>
              <a:rPr lang="en-US" altLang="zh-CN" dirty="0"/>
              <a:t>notebook &amp; lab </a:t>
            </a:r>
            <a:r>
              <a:rPr lang="zh-CN" altLang="en-US" dirty="0"/>
              <a:t>默认工作文件夹</a:t>
            </a:r>
          </a:p>
        </p:txBody>
      </p:sp>
      <p:sp>
        <p:nvSpPr>
          <p:cNvPr id="3" name="内容占位符 2">
            <a:extLst>
              <a:ext uri="{FF2B5EF4-FFF2-40B4-BE49-F238E27FC236}">
                <a16:creationId xmlns:a16="http://schemas.microsoft.com/office/drawing/2014/main" id="{27D3CAA6-77AD-4282-A5E6-4C09EBCF6D6A}"/>
              </a:ext>
            </a:extLst>
          </p:cNvPr>
          <p:cNvSpPr>
            <a:spLocks noGrp="1"/>
          </p:cNvSpPr>
          <p:nvPr>
            <p:ph idx="1"/>
          </p:nvPr>
        </p:nvSpPr>
        <p:spPr/>
        <p:txBody>
          <a:bodyPr/>
          <a:lstStyle/>
          <a:p>
            <a:r>
              <a:rPr lang="zh-CN" altLang="en-US" dirty="0"/>
              <a:t>查看</a:t>
            </a:r>
            <a:r>
              <a:rPr lang="en-US" altLang="zh-CN" dirty="0" err="1"/>
              <a:t>Jupyter</a:t>
            </a:r>
            <a:r>
              <a:rPr lang="zh-CN" altLang="en-US" dirty="0"/>
              <a:t>使用的配置文件所在的文件夹</a:t>
            </a:r>
            <a:endParaRPr lang="en-US" altLang="zh-CN" dirty="0"/>
          </a:p>
          <a:p>
            <a:pPr lvl="1"/>
            <a:r>
              <a:rPr lang="en-US" altLang="zh-CN" dirty="0" err="1"/>
              <a:t>jupyter</a:t>
            </a:r>
            <a:r>
              <a:rPr lang="en-US" altLang="zh-CN" dirty="0"/>
              <a:t> --config-</a:t>
            </a:r>
            <a:r>
              <a:rPr lang="en-US" altLang="zh-CN" dirty="0" err="1"/>
              <a:t>dir</a:t>
            </a:r>
            <a:endParaRPr lang="en-US" altLang="zh-CN" dirty="0"/>
          </a:p>
          <a:p>
            <a:r>
              <a:rPr lang="zh-CN" altLang="en-US" dirty="0"/>
              <a:t>该目录存在配置文件：</a:t>
            </a:r>
            <a:r>
              <a:rPr lang="en-US" altLang="zh-CN" i="1" dirty="0"/>
              <a:t>jupyter_notebook_config.py</a:t>
            </a:r>
          </a:p>
          <a:p>
            <a:pPr lvl="1"/>
            <a:r>
              <a:rPr lang="zh-CN" altLang="en-US" dirty="0"/>
              <a:t>如果不存在，使用以下命令创建</a:t>
            </a:r>
            <a:endParaRPr lang="en-US" altLang="zh-CN" dirty="0"/>
          </a:p>
          <a:p>
            <a:pPr lvl="2"/>
            <a:r>
              <a:rPr lang="en-US" altLang="zh-CN" dirty="0" err="1"/>
              <a:t>jupyter</a:t>
            </a:r>
            <a:r>
              <a:rPr lang="en-US" altLang="zh-CN" dirty="0"/>
              <a:t> notebook --generate-config</a:t>
            </a:r>
          </a:p>
          <a:p>
            <a:r>
              <a:rPr lang="zh-CN" altLang="en-US" dirty="0"/>
              <a:t>配置文件</a:t>
            </a:r>
            <a:r>
              <a:rPr lang="en-US" altLang="zh-CN" dirty="0"/>
              <a:t>jupyter_notebook_config.py</a:t>
            </a:r>
            <a:r>
              <a:rPr lang="zh-CN" altLang="en-US" dirty="0"/>
              <a:t>中，修改</a:t>
            </a:r>
            <a:r>
              <a:rPr lang="en-US" altLang="zh-CN" dirty="0"/>
              <a:t>|</a:t>
            </a:r>
            <a:r>
              <a:rPr lang="zh-CN" altLang="en-US" dirty="0"/>
              <a:t>添加以下配置：</a:t>
            </a:r>
            <a:endParaRPr lang="en-US" altLang="zh-CN" dirty="0"/>
          </a:p>
          <a:p>
            <a:pPr lvl="1"/>
            <a:r>
              <a:rPr lang="en-US" altLang="zh-CN" dirty="0" err="1"/>
              <a:t>c.NotebookApp.notebook_dir</a:t>
            </a:r>
            <a:r>
              <a:rPr lang="en-US" altLang="zh-CN" dirty="0"/>
              <a:t> = 'C:\Dev\Python\</a:t>
            </a:r>
            <a:r>
              <a:rPr lang="en-US" altLang="zh-CN" dirty="0" err="1"/>
              <a:t>JupyterNotebook</a:t>
            </a:r>
            <a:r>
              <a:rPr lang="en-US" altLang="zh-CN" dirty="0"/>
              <a:t>'</a:t>
            </a:r>
            <a:endParaRPr lang="zh-CN" altLang="en-US" dirty="0"/>
          </a:p>
        </p:txBody>
      </p:sp>
      <p:sp>
        <p:nvSpPr>
          <p:cNvPr id="4" name="日期占位符 3">
            <a:extLst>
              <a:ext uri="{FF2B5EF4-FFF2-40B4-BE49-F238E27FC236}">
                <a16:creationId xmlns:a16="http://schemas.microsoft.com/office/drawing/2014/main" id="{0FE07ED9-B38A-4DB7-80A9-DE640BBC9558}"/>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CE48341E-6DE1-448E-A955-EB4526508F0B}"/>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0131EDB8-36B7-40DC-A55B-545D00DDB159}"/>
              </a:ext>
            </a:extLst>
          </p:cNvPr>
          <p:cNvSpPr>
            <a:spLocks noGrp="1"/>
          </p:cNvSpPr>
          <p:nvPr>
            <p:ph type="sldNum" sz="quarter" idx="12"/>
          </p:nvPr>
        </p:nvSpPr>
        <p:spPr/>
        <p:txBody>
          <a:bodyPr/>
          <a:lstStyle/>
          <a:p>
            <a:fld id="{363EFDB9-B238-4B86-B88C-C9728C420079}" type="slidenum">
              <a:rPr lang="zh-CN" altLang="en-US" smtClean="0"/>
              <a:t>58</a:t>
            </a:fld>
            <a:endParaRPr lang="zh-CN" altLang="en-US"/>
          </a:p>
        </p:txBody>
      </p:sp>
    </p:spTree>
    <p:extLst>
      <p:ext uri="{BB962C8B-B14F-4D97-AF65-F5344CB8AC3E}">
        <p14:creationId xmlns:p14="http://schemas.microsoft.com/office/powerpoint/2010/main" val="355292034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2FEE6B30-CD15-4845-8D9B-24D39F66CC2C}"/>
              </a:ext>
            </a:extLst>
          </p:cNvPr>
          <p:cNvSpPr>
            <a:spLocks noGrp="1"/>
          </p:cNvSpPr>
          <p:nvPr>
            <p:ph type="title"/>
          </p:nvPr>
        </p:nvSpPr>
        <p:spPr/>
        <p:txBody>
          <a:bodyPr/>
          <a:lstStyle/>
          <a:p>
            <a:r>
              <a:rPr lang="zh-CN" altLang="en-US" dirty="0"/>
              <a:t>小结</a:t>
            </a:r>
          </a:p>
        </p:txBody>
      </p:sp>
      <p:sp>
        <p:nvSpPr>
          <p:cNvPr id="8" name="文本占位符 7">
            <a:extLst>
              <a:ext uri="{FF2B5EF4-FFF2-40B4-BE49-F238E27FC236}">
                <a16:creationId xmlns:a16="http://schemas.microsoft.com/office/drawing/2014/main" id="{7C899D55-67DE-4D8E-903B-B970D28D7A7A}"/>
              </a:ext>
            </a:extLst>
          </p:cNvPr>
          <p:cNvSpPr>
            <a:spLocks noGrp="1"/>
          </p:cNvSpPr>
          <p:nvPr>
            <p:ph type="body" idx="1"/>
          </p:nvPr>
        </p:nvSpPr>
        <p:spPr/>
        <p:txBody>
          <a:bodyPr/>
          <a:lstStyle/>
          <a:p>
            <a:endParaRPr lang="zh-CN" altLang="en-US"/>
          </a:p>
        </p:txBody>
      </p:sp>
      <p:sp>
        <p:nvSpPr>
          <p:cNvPr id="4" name="日期占位符 3">
            <a:extLst>
              <a:ext uri="{FF2B5EF4-FFF2-40B4-BE49-F238E27FC236}">
                <a16:creationId xmlns:a16="http://schemas.microsoft.com/office/drawing/2014/main" id="{5A0E3894-EC73-420E-8C37-CB6FAA017BCA}"/>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DB505E67-1D8B-4EE5-81DA-F0E2943E1955}"/>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36A533A5-BEDB-44E2-A91C-4DDE213726F8}"/>
              </a:ext>
            </a:extLst>
          </p:cNvPr>
          <p:cNvSpPr>
            <a:spLocks noGrp="1"/>
          </p:cNvSpPr>
          <p:nvPr>
            <p:ph type="sldNum" sz="quarter" idx="12"/>
          </p:nvPr>
        </p:nvSpPr>
        <p:spPr/>
        <p:txBody>
          <a:bodyPr/>
          <a:lstStyle/>
          <a:p>
            <a:fld id="{363EFDB9-B238-4B86-B88C-C9728C420079}" type="slidenum">
              <a:rPr lang="zh-CN" altLang="en-US" smtClean="0"/>
              <a:t>59</a:t>
            </a:fld>
            <a:endParaRPr lang="zh-CN" altLang="en-US"/>
          </a:p>
        </p:txBody>
      </p:sp>
    </p:spTree>
    <p:extLst>
      <p:ext uri="{BB962C8B-B14F-4D97-AF65-F5344CB8AC3E}">
        <p14:creationId xmlns:p14="http://schemas.microsoft.com/office/powerpoint/2010/main" val="3198087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53F2F6-74BB-4140-99E7-14A07DAB9C42}"/>
              </a:ext>
            </a:extLst>
          </p:cNvPr>
          <p:cNvSpPr>
            <a:spLocks noGrp="1"/>
          </p:cNvSpPr>
          <p:nvPr>
            <p:ph type="title"/>
          </p:nvPr>
        </p:nvSpPr>
        <p:spPr/>
        <p:txBody>
          <a:bodyPr/>
          <a:lstStyle/>
          <a:p>
            <a:r>
              <a:rPr lang="zh-CN" altLang="en-US" dirty="0"/>
              <a:t>目标</a:t>
            </a:r>
          </a:p>
        </p:txBody>
      </p:sp>
      <p:sp>
        <p:nvSpPr>
          <p:cNvPr id="3" name="内容占位符 2">
            <a:extLst>
              <a:ext uri="{FF2B5EF4-FFF2-40B4-BE49-F238E27FC236}">
                <a16:creationId xmlns:a16="http://schemas.microsoft.com/office/drawing/2014/main" id="{623D6548-4C3D-491B-95D9-7A46574830E0}"/>
              </a:ext>
            </a:extLst>
          </p:cNvPr>
          <p:cNvSpPr>
            <a:spLocks noGrp="1"/>
          </p:cNvSpPr>
          <p:nvPr>
            <p:ph idx="1"/>
          </p:nvPr>
        </p:nvSpPr>
        <p:spPr/>
        <p:txBody>
          <a:bodyPr/>
          <a:lstStyle/>
          <a:p>
            <a:r>
              <a:rPr lang="zh-CN" altLang="en-US" dirty="0"/>
              <a:t>掌握数据分析的概念与流程</a:t>
            </a:r>
            <a:endParaRPr lang="en-US" altLang="zh-CN" dirty="0"/>
          </a:p>
          <a:p>
            <a:r>
              <a:rPr lang="zh-CN" altLang="en-US" dirty="0"/>
              <a:t>介绍数据分析的应用场景</a:t>
            </a:r>
            <a:endParaRPr lang="en-US" altLang="zh-CN" dirty="0"/>
          </a:p>
          <a:p>
            <a:r>
              <a:rPr lang="zh-CN" altLang="en-US" dirty="0"/>
              <a:t>了解 </a:t>
            </a:r>
            <a:r>
              <a:rPr lang="en-US" altLang="zh-CN" dirty="0"/>
              <a:t>Python </a:t>
            </a:r>
            <a:r>
              <a:rPr lang="zh-CN" altLang="en-US" dirty="0"/>
              <a:t>在数据分析领域的优势</a:t>
            </a:r>
            <a:endParaRPr lang="en-US" altLang="zh-CN" dirty="0"/>
          </a:p>
          <a:p>
            <a:r>
              <a:rPr lang="zh-CN" altLang="en-US" dirty="0"/>
              <a:t>了解 </a:t>
            </a:r>
            <a:r>
              <a:rPr lang="en-US" altLang="zh-CN" dirty="0"/>
              <a:t>Python </a:t>
            </a:r>
            <a:r>
              <a:rPr lang="zh-CN" altLang="en-US" dirty="0"/>
              <a:t>数据分析常用第三方模块</a:t>
            </a:r>
            <a:endParaRPr lang="en-US" altLang="zh-CN" dirty="0"/>
          </a:p>
          <a:p>
            <a:r>
              <a:rPr lang="zh-CN" altLang="en-US" dirty="0"/>
              <a:t>掌握 </a:t>
            </a:r>
            <a:r>
              <a:rPr lang="en-US" altLang="zh-CN" dirty="0"/>
              <a:t>Anaconda </a:t>
            </a:r>
            <a:r>
              <a:rPr lang="zh-CN" altLang="en-US" dirty="0"/>
              <a:t>的使用</a:t>
            </a:r>
            <a:r>
              <a:rPr lang="en-US" altLang="zh-CN" dirty="0"/>
              <a:t> </a:t>
            </a:r>
          </a:p>
          <a:p>
            <a:r>
              <a:rPr lang="zh-CN" altLang="en-US" dirty="0"/>
              <a:t>掌握 </a:t>
            </a:r>
            <a:r>
              <a:rPr lang="en-US" altLang="zh-CN" dirty="0" err="1"/>
              <a:t>Jupyter</a:t>
            </a:r>
            <a:r>
              <a:rPr lang="en-US" altLang="zh-CN" dirty="0"/>
              <a:t> Notebook </a:t>
            </a:r>
            <a:r>
              <a:rPr lang="zh-CN" altLang="en-US" dirty="0"/>
              <a:t>的常用功能</a:t>
            </a:r>
            <a:endParaRPr lang="en-US" altLang="zh-CN" dirty="0"/>
          </a:p>
        </p:txBody>
      </p:sp>
      <p:sp>
        <p:nvSpPr>
          <p:cNvPr id="4" name="日期占位符 3">
            <a:extLst>
              <a:ext uri="{FF2B5EF4-FFF2-40B4-BE49-F238E27FC236}">
                <a16:creationId xmlns:a16="http://schemas.microsoft.com/office/drawing/2014/main" id="{CC0CB79B-8FB7-49B3-8E59-1F6FC6BF073F}"/>
              </a:ext>
            </a:extLst>
          </p:cNvPr>
          <p:cNvSpPr>
            <a:spLocks noGrp="1"/>
          </p:cNvSpPr>
          <p:nvPr>
            <p:ph type="dt" sz="half" idx="10"/>
          </p:nvPr>
        </p:nvSpPr>
        <p:spPr/>
        <p:txBody>
          <a:bodyPr/>
          <a:lstStyle/>
          <a:p>
            <a:fld id="{B2D81E5E-E66A-4D00-A803-28862840B887}" type="datetime1">
              <a:rPr lang="zh-CN" altLang="en-US" smtClean="0"/>
              <a:t>2023/6/28</a:t>
            </a:fld>
            <a:endParaRPr lang="zh-CN" altLang="en-US"/>
          </a:p>
        </p:txBody>
      </p:sp>
      <p:sp>
        <p:nvSpPr>
          <p:cNvPr id="5" name="页脚占位符 4">
            <a:extLst>
              <a:ext uri="{FF2B5EF4-FFF2-40B4-BE49-F238E27FC236}">
                <a16:creationId xmlns:a16="http://schemas.microsoft.com/office/drawing/2014/main" id="{B6B6E6B4-EF79-40EE-AAAE-D475FB7557FF}"/>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0886CE94-CEB8-43D1-9CB8-480D51C2546E}"/>
              </a:ext>
            </a:extLst>
          </p:cNvPr>
          <p:cNvSpPr>
            <a:spLocks noGrp="1"/>
          </p:cNvSpPr>
          <p:nvPr>
            <p:ph type="sldNum" sz="quarter" idx="12"/>
          </p:nvPr>
        </p:nvSpPr>
        <p:spPr/>
        <p:txBody>
          <a:bodyPr/>
          <a:lstStyle/>
          <a:p>
            <a:fld id="{363EFDB9-B238-4B86-B88C-C9728C420079}" type="slidenum">
              <a:rPr lang="zh-CN" altLang="en-US" smtClean="0"/>
              <a:t>6</a:t>
            </a:fld>
            <a:endParaRPr lang="zh-CN" altLang="en-US"/>
          </a:p>
        </p:txBody>
      </p:sp>
    </p:spTree>
    <p:extLst>
      <p:ext uri="{BB962C8B-B14F-4D97-AF65-F5344CB8AC3E}">
        <p14:creationId xmlns:p14="http://schemas.microsoft.com/office/powerpoint/2010/main" val="6982130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0B4581-F571-4632-AE9B-39DCBCA381D6}"/>
              </a:ext>
            </a:extLst>
          </p:cNvPr>
          <p:cNvSpPr>
            <a:spLocks noGrp="1"/>
          </p:cNvSpPr>
          <p:nvPr>
            <p:ph type="title"/>
          </p:nvPr>
        </p:nvSpPr>
        <p:spPr/>
        <p:txBody>
          <a:bodyPr/>
          <a:lstStyle/>
          <a:p>
            <a:r>
              <a:rPr lang="zh-CN" altLang="en-US" dirty="0"/>
              <a:t>小结</a:t>
            </a:r>
          </a:p>
        </p:txBody>
      </p:sp>
      <p:sp>
        <p:nvSpPr>
          <p:cNvPr id="3" name="内容占位符 2">
            <a:extLst>
              <a:ext uri="{FF2B5EF4-FFF2-40B4-BE49-F238E27FC236}">
                <a16:creationId xmlns:a16="http://schemas.microsoft.com/office/drawing/2014/main" id="{DBDA9D21-6FCE-4EC4-8E20-FE695A9E2533}"/>
              </a:ext>
            </a:extLst>
          </p:cNvPr>
          <p:cNvSpPr>
            <a:spLocks noGrp="1"/>
          </p:cNvSpPr>
          <p:nvPr>
            <p:ph idx="1"/>
          </p:nvPr>
        </p:nvSpPr>
        <p:spPr/>
        <p:txBody>
          <a:bodyPr/>
          <a:lstStyle/>
          <a:p>
            <a:r>
              <a:rPr lang="zh-CN" altLang="en-US" dirty="0"/>
              <a:t>数据分析概念、流程、目的、应用场景</a:t>
            </a:r>
            <a:endParaRPr lang="en-US" altLang="zh-CN" dirty="0"/>
          </a:p>
          <a:p>
            <a:r>
              <a:rPr lang="en-US" altLang="zh-CN" dirty="0"/>
              <a:t>Python </a:t>
            </a:r>
            <a:r>
              <a:rPr lang="zh-CN" altLang="en-US" dirty="0"/>
              <a:t>进行数据分析的优势</a:t>
            </a:r>
            <a:endParaRPr lang="en-US" altLang="zh-CN" dirty="0"/>
          </a:p>
          <a:p>
            <a:r>
              <a:rPr lang="en-US" altLang="zh-CN" dirty="0"/>
              <a:t>Python </a:t>
            </a:r>
            <a:r>
              <a:rPr lang="zh-CN" altLang="en-US" dirty="0"/>
              <a:t>数据分析重要第三方模块的功能</a:t>
            </a:r>
            <a:endParaRPr lang="en-US" altLang="zh-CN" dirty="0"/>
          </a:p>
          <a:p>
            <a:r>
              <a:rPr lang="en-US" altLang="zh-CN" dirty="0"/>
              <a:t>Anaconda </a:t>
            </a:r>
            <a:r>
              <a:rPr lang="zh-CN" altLang="en-US" dirty="0"/>
              <a:t>特点、安装、配置</a:t>
            </a:r>
            <a:endParaRPr lang="en-US" altLang="zh-CN" dirty="0"/>
          </a:p>
          <a:p>
            <a:r>
              <a:rPr lang="en-US" altLang="zh-CN" dirty="0" err="1"/>
              <a:t>Jupyter</a:t>
            </a:r>
            <a:r>
              <a:rPr lang="en-US" altLang="zh-CN" dirty="0"/>
              <a:t> Notebook </a:t>
            </a:r>
            <a:r>
              <a:rPr lang="zh-CN" altLang="en-US" dirty="0"/>
              <a:t>的特性</a:t>
            </a:r>
            <a:r>
              <a:rPr lang="en-US" altLang="zh-CN" dirty="0"/>
              <a:t>&amp;</a:t>
            </a:r>
            <a:r>
              <a:rPr lang="zh-CN" altLang="en-US" dirty="0"/>
              <a:t>使用</a:t>
            </a:r>
            <a:endParaRPr lang="en-US" altLang="zh-CN" dirty="0"/>
          </a:p>
        </p:txBody>
      </p:sp>
      <p:sp>
        <p:nvSpPr>
          <p:cNvPr id="4" name="日期占位符 3">
            <a:extLst>
              <a:ext uri="{FF2B5EF4-FFF2-40B4-BE49-F238E27FC236}">
                <a16:creationId xmlns:a16="http://schemas.microsoft.com/office/drawing/2014/main" id="{125C8C75-E87C-4870-95A2-074AEA4E8603}"/>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46BF020D-8815-4700-A5A3-84E9C455E7D3}"/>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2DC41637-5120-495B-BE28-4DD1FBBC832A}"/>
              </a:ext>
            </a:extLst>
          </p:cNvPr>
          <p:cNvSpPr>
            <a:spLocks noGrp="1"/>
          </p:cNvSpPr>
          <p:nvPr>
            <p:ph type="sldNum" sz="quarter" idx="12"/>
          </p:nvPr>
        </p:nvSpPr>
        <p:spPr/>
        <p:txBody>
          <a:bodyPr/>
          <a:lstStyle/>
          <a:p>
            <a:fld id="{363EFDB9-B238-4B86-B88C-C9728C420079}" type="slidenum">
              <a:rPr lang="zh-CN" altLang="en-US" smtClean="0"/>
              <a:t>60</a:t>
            </a:fld>
            <a:endParaRPr lang="zh-CN" altLang="en-US"/>
          </a:p>
        </p:txBody>
      </p:sp>
    </p:spTree>
    <p:extLst>
      <p:ext uri="{BB962C8B-B14F-4D97-AF65-F5344CB8AC3E}">
        <p14:creationId xmlns:p14="http://schemas.microsoft.com/office/powerpoint/2010/main" val="169387548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41FC9820-CD5B-4130-AA02-1C6878560A7F}"/>
              </a:ext>
            </a:extLst>
          </p:cNvPr>
          <p:cNvSpPr>
            <a:spLocks noGrp="1"/>
          </p:cNvSpPr>
          <p:nvPr>
            <p:ph type="title"/>
          </p:nvPr>
        </p:nvSpPr>
        <p:spPr/>
        <p:txBody>
          <a:bodyPr/>
          <a:lstStyle/>
          <a:p>
            <a:r>
              <a:rPr lang="zh-CN" altLang="en-US" dirty="0"/>
              <a:t>补充</a:t>
            </a:r>
          </a:p>
        </p:txBody>
      </p:sp>
      <p:sp>
        <p:nvSpPr>
          <p:cNvPr id="8" name="文本占位符 7">
            <a:extLst>
              <a:ext uri="{FF2B5EF4-FFF2-40B4-BE49-F238E27FC236}">
                <a16:creationId xmlns:a16="http://schemas.microsoft.com/office/drawing/2014/main" id="{708A14FF-7A44-43C1-A829-2DA71C4398E4}"/>
              </a:ext>
            </a:extLst>
          </p:cNvPr>
          <p:cNvSpPr>
            <a:spLocks noGrp="1"/>
          </p:cNvSpPr>
          <p:nvPr>
            <p:ph type="body" idx="1"/>
          </p:nvPr>
        </p:nvSpPr>
        <p:spPr/>
        <p:txBody>
          <a:bodyPr/>
          <a:lstStyle/>
          <a:p>
            <a:r>
              <a:rPr lang="zh-CN" altLang="en-US" dirty="0"/>
              <a:t>人工智能</a:t>
            </a:r>
            <a:r>
              <a:rPr lang="en-US" altLang="zh-CN" dirty="0"/>
              <a:t>&amp;</a:t>
            </a:r>
            <a:r>
              <a:rPr lang="zh-CN" altLang="en-US"/>
              <a:t>数据分析</a:t>
            </a:r>
          </a:p>
        </p:txBody>
      </p:sp>
      <p:sp>
        <p:nvSpPr>
          <p:cNvPr id="4" name="日期占位符 3">
            <a:extLst>
              <a:ext uri="{FF2B5EF4-FFF2-40B4-BE49-F238E27FC236}">
                <a16:creationId xmlns:a16="http://schemas.microsoft.com/office/drawing/2014/main" id="{8106FAAD-CD2B-433F-BCF0-A02024153E7A}"/>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ABFBAB22-9DD3-424D-8CF4-32DD25FE02FE}"/>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7AC00ECA-E55F-4D87-85E6-DE84130852A7}"/>
              </a:ext>
            </a:extLst>
          </p:cNvPr>
          <p:cNvSpPr>
            <a:spLocks noGrp="1"/>
          </p:cNvSpPr>
          <p:nvPr>
            <p:ph type="sldNum" sz="quarter" idx="12"/>
          </p:nvPr>
        </p:nvSpPr>
        <p:spPr/>
        <p:txBody>
          <a:bodyPr/>
          <a:lstStyle/>
          <a:p>
            <a:fld id="{363EFDB9-B238-4B86-B88C-C9728C420079}" type="slidenum">
              <a:rPr lang="zh-CN" altLang="en-US" smtClean="0"/>
              <a:t>61</a:t>
            </a:fld>
            <a:endParaRPr lang="zh-CN" altLang="en-US"/>
          </a:p>
        </p:txBody>
      </p:sp>
    </p:spTree>
    <p:extLst>
      <p:ext uri="{BB962C8B-B14F-4D97-AF65-F5344CB8AC3E}">
        <p14:creationId xmlns:p14="http://schemas.microsoft.com/office/powerpoint/2010/main" val="39131188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a:spLocks/>
          </p:cNvSpPr>
          <p:nvPr/>
        </p:nvSpPr>
        <p:spPr>
          <a:xfrm>
            <a:off x="9085943" y="208112"/>
            <a:ext cx="2743200" cy="38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000" b="1" dirty="0">
                <a:solidFill>
                  <a:schemeClr val="bg1">
                    <a:lumMod val="95000"/>
                  </a:schemeClr>
                </a:solidFill>
              </a:rPr>
              <a:t>人工智能</a:t>
            </a:r>
          </a:p>
        </p:txBody>
      </p:sp>
      <p:sp>
        <p:nvSpPr>
          <p:cNvPr id="12" name="矩形 11"/>
          <p:cNvSpPr/>
          <p:nvPr/>
        </p:nvSpPr>
        <p:spPr>
          <a:xfrm>
            <a:off x="871036" y="1079972"/>
            <a:ext cx="3486852" cy="477054"/>
          </a:xfrm>
          <a:prstGeom prst="rect">
            <a:avLst/>
          </a:prstGeom>
        </p:spPr>
        <p:txBody>
          <a:bodyPr wrap="none">
            <a:spAutoFit/>
          </a:bodyPr>
          <a:lstStyle/>
          <a:p>
            <a:r>
              <a:rPr lang="zh-CN" altLang="en-US" sz="25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人工智能 学科体系结构</a:t>
            </a:r>
          </a:p>
        </p:txBody>
      </p:sp>
      <p:sp>
        <p:nvSpPr>
          <p:cNvPr id="8" name="矩形 7"/>
          <p:cNvSpPr/>
          <p:nvPr/>
        </p:nvSpPr>
        <p:spPr>
          <a:xfrm>
            <a:off x="1277439" y="1762733"/>
            <a:ext cx="1569660" cy="369332"/>
          </a:xfrm>
          <a:prstGeom prst="rect">
            <a:avLst/>
          </a:prstGeom>
        </p:spPr>
        <p:txBody>
          <a:bodyPr wrap="none">
            <a:spAutoFit/>
          </a:bodyPr>
          <a:lstStyle/>
          <a:p>
            <a:r>
              <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人工智能基础</a:t>
            </a:r>
          </a:p>
        </p:txBody>
      </p:sp>
      <p:sp>
        <p:nvSpPr>
          <p:cNvPr id="13" name="矩形 12"/>
          <p:cNvSpPr/>
          <p:nvPr/>
        </p:nvSpPr>
        <p:spPr>
          <a:xfrm>
            <a:off x="1277439" y="3400717"/>
            <a:ext cx="3271024" cy="369332"/>
          </a:xfrm>
          <a:prstGeom prst="rect">
            <a:avLst/>
          </a:prstGeom>
        </p:spPr>
        <p:txBody>
          <a:bodyPr wrap="none">
            <a:spAutoFit/>
          </a:bodyPr>
          <a:lstStyle/>
          <a:p>
            <a:r>
              <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机器学习（</a:t>
            </a:r>
            <a:r>
              <a:rPr lang="en-US" altLang="zh-CN"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Machine Learn</a:t>
            </a:r>
            <a:r>
              <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a:t>
            </a:r>
          </a:p>
        </p:txBody>
      </p:sp>
      <p:sp>
        <p:nvSpPr>
          <p:cNvPr id="14" name="矩形 13"/>
          <p:cNvSpPr/>
          <p:nvPr/>
        </p:nvSpPr>
        <p:spPr>
          <a:xfrm>
            <a:off x="1277439" y="5043291"/>
            <a:ext cx="2886303" cy="369332"/>
          </a:xfrm>
          <a:prstGeom prst="rect">
            <a:avLst/>
          </a:prstGeom>
        </p:spPr>
        <p:txBody>
          <a:bodyPr wrap="none">
            <a:spAutoFit/>
          </a:bodyPr>
          <a:lstStyle/>
          <a:p>
            <a:r>
              <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深度学习（</a:t>
            </a:r>
            <a:r>
              <a:rPr lang="en-US" altLang="zh-CN"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Deep Learn</a:t>
            </a:r>
            <a:r>
              <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a:t>
            </a:r>
          </a:p>
        </p:txBody>
      </p:sp>
      <p:sp>
        <p:nvSpPr>
          <p:cNvPr id="15" name="矩形 14"/>
          <p:cNvSpPr/>
          <p:nvPr/>
        </p:nvSpPr>
        <p:spPr>
          <a:xfrm>
            <a:off x="1640296" y="2146138"/>
            <a:ext cx="10246906" cy="1200329"/>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扎实的数学理论功底：线性代数、统计学 和 运筹学 （各种数学概念及算法的原理）</a:t>
            </a:r>
            <a:endPar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rPr>
              <a:t>Python </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或 </a:t>
            </a:r>
            <a:r>
              <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rPr>
              <a:t>R </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语言的基础知识（数学算法的编程实现手段）</a:t>
            </a:r>
            <a:endPar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600" dirty="0" err="1">
                <a:ln w="0"/>
                <a:solidFill>
                  <a:schemeClr val="tx1">
                    <a:lumMod val="65000"/>
                    <a:lumOff val="35000"/>
                  </a:schemeClr>
                </a:solidFill>
                <a:latin typeface="微软雅黑" panose="020B0503020204020204" pitchFamily="34" charset="-122"/>
                <a:ea typeface="微软雅黑" panose="020B0503020204020204" pitchFamily="34" charset="-122"/>
              </a:rPr>
              <a:t>NumPy</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rPr>
              <a:t>Pandas</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err="1">
                <a:ln w="0"/>
                <a:solidFill>
                  <a:schemeClr val="tx1">
                    <a:lumMod val="65000"/>
                    <a:lumOff val="35000"/>
                  </a:schemeClr>
                </a:solidFill>
                <a:latin typeface="微软雅黑" panose="020B0503020204020204" pitchFamily="34" charset="-122"/>
                <a:ea typeface="微软雅黑" panose="020B0503020204020204" pitchFamily="34" charset="-122"/>
              </a:rPr>
              <a:t>Matplotlib</a:t>
            </a:r>
            <a:r>
              <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专用于 科学计算的模块库，封装大量</a:t>
            </a:r>
            <a:r>
              <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rPr>
              <a:t>API</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快速实现矢量计算）</a:t>
            </a:r>
            <a:endPar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 name="矩形 15"/>
          <p:cNvSpPr/>
          <p:nvPr/>
        </p:nvSpPr>
        <p:spPr>
          <a:xfrm>
            <a:off x="1640296" y="3812643"/>
            <a:ext cx="10246906" cy="1200329"/>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人工智能的入门学习模型，分为 </a:t>
            </a:r>
            <a:r>
              <a:rPr lang="zh-CN" altLang="en-US" sz="1600" b="1" dirty="0">
                <a:ln w="0"/>
                <a:solidFill>
                  <a:schemeClr val="tx1">
                    <a:lumMod val="65000"/>
                    <a:lumOff val="35000"/>
                  </a:schemeClr>
                </a:solidFill>
                <a:latin typeface="微软雅黑" panose="020B0503020204020204" pitchFamily="34" charset="-122"/>
                <a:ea typeface="微软雅黑" panose="020B0503020204020204" pitchFamily="34" charset="-122"/>
              </a:rPr>
              <a:t>监督学习模型 </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和 </a:t>
            </a:r>
            <a:r>
              <a:rPr lang="zh-CN" altLang="en-US" sz="1600" b="1" dirty="0">
                <a:ln w="0"/>
                <a:solidFill>
                  <a:schemeClr val="tx1">
                    <a:lumMod val="65000"/>
                    <a:lumOff val="35000"/>
                  </a:schemeClr>
                </a:solidFill>
                <a:latin typeface="微软雅黑" panose="020B0503020204020204" pitchFamily="34" charset="-122"/>
                <a:ea typeface="微软雅黑" panose="020B0503020204020204" pitchFamily="34" charset="-122"/>
              </a:rPr>
              <a:t>非监督学习模型</a:t>
            </a:r>
            <a:endParaRPr lang="en-US" altLang="zh-CN" sz="1600" b="1" dirty="0">
              <a:ln w="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核心在于学习算法模型的应用：逻辑斯蒂回归、随机梯度下降、</a:t>
            </a:r>
            <a:r>
              <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rPr>
              <a:t>SVC</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支持向量机、朴素贝叶斯、</a:t>
            </a:r>
            <a:r>
              <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近邻等等</a:t>
            </a:r>
            <a:endPar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en-US" altLang="zh-CN" sz="1600" dirty="0" err="1">
                <a:ln w="0"/>
                <a:solidFill>
                  <a:schemeClr val="tx1">
                    <a:lumMod val="65000"/>
                    <a:lumOff val="35000"/>
                  </a:schemeClr>
                </a:solidFill>
                <a:latin typeface="微软雅黑" panose="020B0503020204020204" pitchFamily="34" charset="-122"/>
                <a:ea typeface="微软雅黑" panose="020B0503020204020204" pitchFamily="34" charset="-122"/>
              </a:rPr>
              <a:t>Scikit</a:t>
            </a:r>
            <a:r>
              <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rPr>
              <a:t>-Learn </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专用于机器学习的核心及经典模块库，实现各种学习模型的算法）</a:t>
            </a:r>
            <a:endPar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1640296" y="5412623"/>
            <a:ext cx="10246906" cy="1200329"/>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常用的人工智能框架 </a:t>
            </a:r>
            <a:r>
              <a:rPr lang="en-US" altLang="zh-CN" sz="1600" dirty="0" err="1">
                <a:ln w="0"/>
                <a:solidFill>
                  <a:schemeClr val="tx1">
                    <a:lumMod val="65000"/>
                    <a:lumOff val="35000"/>
                  </a:schemeClr>
                </a:solidFill>
                <a:latin typeface="微软雅黑" panose="020B0503020204020204" pitchFamily="34" charset="-122"/>
                <a:ea typeface="微软雅黑" panose="020B0503020204020204" pitchFamily="34" charset="-122"/>
              </a:rPr>
              <a:t>Tensorflow</a:t>
            </a:r>
            <a:endPar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回归算法模型的实现（最小二乘法、数据拟合和残差值，自我实现</a:t>
            </a:r>
            <a:r>
              <a:rPr lang="en-US" altLang="zh-CN" sz="1600" dirty="0" err="1">
                <a:ln w="0"/>
                <a:solidFill>
                  <a:schemeClr val="tx1">
                    <a:lumMod val="65000"/>
                    <a:lumOff val="35000"/>
                  </a:schemeClr>
                </a:solidFill>
                <a:latin typeface="微软雅黑" panose="020B0503020204020204" pitchFamily="34" charset="-122"/>
                <a:ea typeface="微软雅黑" panose="020B0503020204020204" pitchFamily="34" charset="-122"/>
              </a:rPr>
              <a:t>sklearn</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中的算法函数，</a:t>
            </a:r>
            <a:endPar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进行参数调优）</a:t>
            </a:r>
            <a:endPar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3" name="肘形连接符 2"/>
          <p:cNvCxnSpPr>
            <a:stCxn id="8" idx="1"/>
            <a:endCxn id="13" idx="1"/>
          </p:cNvCxnSpPr>
          <p:nvPr/>
        </p:nvCxnSpPr>
        <p:spPr>
          <a:xfrm rot="10800000" flipV="1">
            <a:off x="1277439" y="1947399"/>
            <a:ext cx="12700" cy="1637984"/>
          </a:xfrm>
          <a:prstGeom prst="bentConnector3">
            <a:avLst>
              <a:gd name="adj1" fmla="val 180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肘形连接符 6"/>
          <p:cNvCxnSpPr>
            <a:stCxn id="13" idx="1"/>
            <a:endCxn id="14" idx="1"/>
          </p:cNvCxnSpPr>
          <p:nvPr/>
        </p:nvCxnSpPr>
        <p:spPr>
          <a:xfrm rot="10800000" flipV="1">
            <a:off x="1277439" y="3585383"/>
            <a:ext cx="12700" cy="1642574"/>
          </a:xfrm>
          <a:prstGeom prst="bentConnector3">
            <a:avLst>
              <a:gd name="adj1" fmla="val 1800000"/>
            </a:avLst>
          </a:prstGeom>
          <a:ln>
            <a:solidFill>
              <a:schemeClr val="tx1">
                <a:lumMod val="50000"/>
                <a:lumOff val="5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537929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a:spLocks/>
          </p:cNvSpPr>
          <p:nvPr/>
        </p:nvSpPr>
        <p:spPr>
          <a:xfrm>
            <a:off x="9085943" y="208112"/>
            <a:ext cx="2743200" cy="38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000" b="1" dirty="0">
                <a:solidFill>
                  <a:schemeClr val="bg1">
                    <a:lumMod val="95000"/>
                  </a:schemeClr>
                </a:solidFill>
              </a:rPr>
              <a:t>人工智能</a:t>
            </a:r>
          </a:p>
        </p:txBody>
      </p:sp>
      <p:sp>
        <p:nvSpPr>
          <p:cNvPr id="12" name="矩形 11"/>
          <p:cNvSpPr/>
          <p:nvPr/>
        </p:nvSpPr>
        <p:spPr>
          <a:xfrm>
            <a:off x="871036" y="1079972"/>
            <a:ext cx="5634876" cy="477054"/>
          </a:xfrm>
          <a:prstGeom prst="rect">
            <a:avLst/>
          </a:prstGeom>
        </p:spPr>
        <p:txBody>
          <a:bodyPr wrap="none">
            <a:spAutoFit/>
          </a:bodyPr>
          <a:lstStyle/>
          <a:p>
            <a:r>
              <a:rPr lang="zh-CN" altLang="en-US" sz="25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科学计算与数据分析（人工智能基础）</a:t>
            </a:r>
          </a:p>
        </p:txBody>
      </p:sp>
      <p:sp>
        <p:nvSpPr>
          <p:cNvPr id="8" name="矩形 7"/>
          <p:cNvSpPr/>
          <p:nvPr/>
        </p:nvSpPr>
        <p:spPr>
          <a:xfrm>
            <a:off x="1122088" y="1881122"/>
            <a:ext cx="5493812" cy="369332"/>
          </a:xfrm>
          <a:prstGeom prst="rect">
            <a:avLst/>
          </a:prstGeom>
        </p:spPr>
        <p:txBody>
          <a:bodyPr wrap="none">
            <a:spAutoFit/>
          </a:bodyPr>
          <a:lstStyle/>
          <a:p>
            <a:r>
              <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人工智能的一个分支方向，也是人工智能的核心基础</a:t>
            </a:r>
          </a:p>
        </p:txBody>
      </p:sp>
      <p:sp>
        <p:nvSpPr>
          <p:cNvPr id="13" name="矩形 12"/>
          <p:cNvSpPr/>
          <p:nvPr/>
        </p:nvSpPr>
        <p:spPr>
          <a:xfrm>
            <a:off x="5234223" y="4050656"/>
            <a:ext cx="1723549" cy="553998"/>
          </a:xfrm>
          <a:prstGeom prst="rect">
            <a:avLst/>
          </a:prstGeom>
        </p:spPr>
        <p:txBody>
          <a:bodyPr wrap="none">
            <a:spAutoFit/>
          </a:bodyPr>
          <a:lstStyle/>
          <a:p>
            <a:r>
              <a:rPr lang="zh-CN" altLang="en-US" sz="3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科学计算</a:t>
            </a:r>
          </a:p>
        </p:txBody>
      </p:sp>
      <p:sp>
        <p:nvSpPr>
          <p:cNvPr id="14" name="矩形 13"/>
          <p:cNvSpPr/>
          <p:nvPr/>
        </p:nvSpPr>
        <p:spPr>
          <a:xfrm>
            <a:off x="3292804" y="5040199"/>
            <a:ext cx="1040670" cy="369332"/>
          </a:xfrm>
          <a:prstGeom prst="rect">
            <a:avLst/>
          </a:prstGeom>
        </p:spPr>
        <p:txBody>
          <a:bodyPr wrap="none">
            <a:spAutoFit/>
          </a:bodyPr>
          <a:lstStyle/>
          <a:p>
            <a:r>
              <a:rPr lang="en-US" altLang="zh-CN"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NumPy</a:t>
            </a:r>
            <a:endPar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sp>
        <p:nvSpPr>
          <p:cNvPr id="18" name="矩形 17"/>
          <p:cNvSpPr/>
          <p:nvPr/>
        </p:nvSpPr>
        <p:spPr>
          <a:xfrm>
            <a:off x="5696691" y="5870602"/>
            <a:ext cx="798617" cy="369332"/>
          </a:xfrm>
          <a:prstGeom prst="rect">
            <a:avLst/>
          </a:prstGeom>
        </p:spPr>
        <p:txBody>
          <a:bodyPr wrap="none">
            <a:spAutoFit/>
          </a:bodyPr>
          <a:lstStyle/>
          <a:p>
            <a:r>
              <a:rPr lang="en-US" altLang="zh-CN" b="1" dirty="0" err="1">
                <a:ln/>
                <a:solidFill>
                  <a:schemeClr val="bg1">
                    <a:lumMod val="50000"/>
                  </a:schemeClr>
                </a:solid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Scipy</a:t>
            </a:r>
            <a:endParaRPr lang="zh-CN" altLang="en-US" b="1" dirty="0">
              <a:ln/>
              <a:solidFill>
                <a:schemeClr val="bg1">
                  <a:lumMod val="50000"/>
                </a:schemeClr>
              </a:solid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sp>
        <p:nvSpPr>
          <p:cNvPr id="19" name="矩形 18"/>
          <p:cNvSpPr/>
          <p:nvPr/>
        </p:nvSpPr>
        <p:spPr>
          <a:xfrm>
            <a:off x="5312516" y="4947866"/>
            <a:ext cx="1566967" cy="553998"/>
          </a:xfrm>
          <a:prstGeom prst="rect">
            <a:avLst/>
          </a:prstGeom>
        </p:spPr>
        <p:txBody>
          <a:bodyPr wrap="none">
            <a:spAutoFit/>
          </a:bodyPr>
          <a:lstStyle/>
          <a:p>
            <a:r>
              <a:rPr lang="en-US" altLang="zh-CN" sz="3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Pandas</a:t>
            </a:r>
            <a:endParaRPr lang="zh-CN" altLang="en-US" sz="3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sp>
        <p:nvSpPr>
          <p:cNvPr id="20" name="矩形 19"/>
          <p:cNvSpPr/>
          <p:nvPr/>
        </p:nvSpPr>
        <p:spPr>
          <a:xfrm>
            <a:off x="8132115" y="5040199"/>
            <a:ext cx="1414170" cy="369332"/>
          </a:xfrm>
          <a:prstGeom prst="rect">
            <a:avLst/>
          </a:prstGeom>
        </p:spPr>
        <p:txBody>
          <a:bodyPr wrap="none">
            <a:spAutoFit/>
          </a:bodyPr>
          <a:lstStyle/>
          <a:p>
            <a:r>
              <a:rPr lang="en-US" altLang="zh-CN"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Matplotlib</a:t>
            </a:r>
            <a:endParaRPr lang="en-US" altLang="zh-CN"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cxnSp>
        <p:nvCxnSpPr>
          <p:cNvPr id="6" name="直接箭头连接符 5"/>
          <p:cNvCxnSpPr>
            <a:stCxn id="14" idx="3"/>
            <a:endCxn id="19" idx="1"/>
          </p:cNvCxnSpPr>
          <p:nvPr/>
        </p:nvCxnSpPr>
        <p:spPr>
          <a:xfrm>
            <a:off x="4333474" y="5224865"/>
            <a:ext cx="979042"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a:stCxn id="18" idx="0"/>
            <a:endCxn id="19" idx="2"/>
          </p:cNvCxnSpPr>
          <p:nvPr/>
        </p:nvCxnSpPr>
        <p:spPr>
          <a:xfrm flipV="1">
            <a:off x="6096000" y="5501864"/>
            <a:ext cx="0" cy="36873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stCxn id="20" idx="1"/>
            <a:endCxn id="19" idx="3"/>
          </p:cNvCxnSpPr>
          <p:nvPr/>
        </p:nvCxnSpPr>
        <p:spPr>
          <a:xfrm flipH="1">
            <a:off x="6879483" y="5224865"/>
            <a:ext cx="1252632" cy="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1122088" y="2299379"/>
            <a:ext cx="10184542" cy="156966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ln w="0"/>
                <a:solidFill>
                  <a:schemeClr val="accent1">
                    <a:lumMod val="75000"/>
                  </a:schemeClr>
                </a:solidFill>
                <a:latin typeface="微软雅黑" panose="020B0503020204020204" pitchFamily="34" charset="-122"/>
                <a:ea typeface="微软雅黑" panose="020B0503020204020204" pitchFamily="34" charset="-122"/>
              </a:rPr>
              <a:t>数据学</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err="1">
                <a:ln w="0"/>
                <a:solidFill>
                  <a:schemeClr val="tx1">
                    <a:lumMod val="65000"/>
                    <a:lumOff val="35000"/>
                  </a:schemeClr>
                </a:solidFill>
                <a:latin typeface="微软雅黑" panose="020B0503020204020204" pitchFamily="34" charset="-122"/>
                <a:ea typeface="微软雅黑" panose="020B0503020204020204" pitchFamily="34" charset="-122"/>
              </a:rPr>
              <a:t>Dataology</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）和 </a:t>
            </a:r>
            <a:r>
              <a:rPr lang="zh-CN" altLang="en-US" sz="1600" dirty="0">
                <a:ln w="0"/>
                <a:solidFill>
                  <a:schemeClr val="accent1">
                    <a:lumMod val="75000"/>
                  </a:schemeClr>
                </a:solidFill>
                <a:latin typeface="微软雅黑" panose="020B0503020204020204" pitchFamily="34" charset="-122"/>
                <a:ea typeface="微软雅黑" panose="020B0503020204020204" pitchFamily="34" charset="-122"/>
              </a:rPr>
              <a:t>数据科学</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err="1">
                <a:ln w="0"/>
                <a:solidFill>
                  <a:schemeClr val="tx1">
                    <a:lumMod val="65000"/>
                    <a:lumOff val="35000"/>
                  </a:schemeClr>
                </a:solidFill>
                <a:latin typeface="微软雅黑" panose="020B0503020204020204" pitchFamily="34" charset="-122"/>
                <a:ea typeface="微软雅黑" panose="020B0503020204020204" pitchFamily="34" charset="-122"/>
              </a:rPr>
              <a:t>DataScience</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）是关于数据的科学，定义为研究探索</a:t>
            </a:r>
            <a:r>
              <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rPr>
              <a:t>Cyberspace</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中数据界奥秘的理论、方法和技术。</a:t>
            </a:r>
          </a:p>
          <a:p>
            <a:pPr marL="285750" indent="-285750">
              <a:lnSpc>
                <a:spcPct val="150000"/>
              </a:lnSpc>
              <a:buFont typeface="Arial" panose="020B0604020202020204" pitchFamily="34" charset="0"/>
              <a:buChar char="•"/>
            </a:pP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主要有两个内涵：一个是研究数据本身；另一个是为自然科学和社会科学研究提供一种新方法，称为科学研究的数据方法。大量应用到 </a:t>
            </a:r>
            <a:r>
              <a:rPr lang="zh-CN" altLang="en-US" sz="1600" dirty="0">
                <a:ln w="0"/>
                <a:solidFill>
                  <a:schemeClr val="accent1">
                    <a:lumMod val="75000"/>
                  </a:schemeClr>
                </a:solidFill>
                <a:latin typeface="微软雅黑" panose="020B0503020204020204" pitchFamily="34" charset="-122"/>
                <a:ea typeface="微软雅黑" panose="020B0503020204020204" pitchFamily="34" charset="-122"/>
              </a:rPr>
              <a:t>多维矩阵 </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和 </a:t>
            </a:r>
            <a:r>
              <a:rPr lang="zh-CN" altLang="en-US" sz="1600" dirty="0">
                <a:ln w="0"/>
                <a:solidFill>
                  <a:schemeClr val="accent1">
                    <a:lumMod val="75000"/>
                  </a:schemeClr>
                </a:solidFill>
                <a:latin typeface="微软雅黑" panose="020B0503020204020204" pitchFamily="34" charset="-122"/>
                <a:ea typeface="微软雅黑" panose="020B0503020204020204" pitchFamily="34" charset="-122"/>
              </a:rPr>
              <a:t>矢量计算</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a:t>
            </a:r>
          </a:p>
        </p:txBody>
      </p:sp>
      <p:cxnSp>
        <p:nvCxnSpPr>
          <p:cNvPr id="27" name="肘形连接符 26"/>
          <p:cNvCxnSpPr>
            <a:stCxn id="18" idx="1"/>
            <a:endCxn id="14" idx="2"/>
          </p:cNvCxnSpPr>
          <p:nvPr/>
        </p:nvCxnSpPr>
        <p:spPr>
          <a:xfrm rot="10800000">
            <a:off x="3813139" y="5409532"/>
            <a:ext cx="1883552" cy="645737"/>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588202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a:spLocks/>
          </p:cNvSpPr>
          <p:nvPr/>
        </p:nvSpPr>
        <p:spPr>
          <a:xfrm>
            <a:off x="9085943" y="208112"/>
            <a:ext cx="2743200" cy="38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000" b="1" dirty="0">
                <a:solidFill>
                  <a:schemeClr val="bg1">
                    <a:lumMod val="95000"/>
                  </a:schemeClr>
                </a:solidFill>
              </a:rPr>
              <a:t>人工智能</a:t>
            </a:r>
          </a:p>
        </p:txBody>
      </p:sp>
      <p:sp>
        <p:nvSpPr>
          <p:cNvPr id="12" name="矩形 11"/>
          <p:cNvSpPr/>
          <p:nvPr/>
        </p:nvSpPr>
        <p:spPr>
          <a:xfrm>
            <a:off x="871036" y="1079972"/>
            <a:ext cx="4673074" cy="477054"/>
          </a:xfrm>
          <a:prstGeom prst="rect">
            <a:avLst/>
          </a:prstGeom>
        </p:spPr>
        <p:txBody>
          <a:bodyPr wrap="none">
            <a:spAutoFit/>
          </a:bodyPr>
          <a:lstStyle/>
          <a:p>
            <a:r>
              <a:rPr lang="zh-CN" altLang="en-US" sz="25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机器学习（人工智能算法基础）</a:t>
            </a:r>
          </a:p>
        </p:txBody>
      </p:sp>
      <p:sp>
        <p:nvSpPr>
          <p:cNvPr id="8" name="矩形 7"/>
          <p:cNvSpPr/>
          <p:nvPr/>
        </p:nvSpPr>
        <p:spPr>
          <a:xfrm>
            <a:off x="1122088" y="1881122"/>
            <a:ext cx="5955476" cy="369332"/>
          </a:xfrm>
          <a:prstGeom prst="rect">
            <a:avLst/>
          </a:prstGeom>
        </p:spPr>
        <p:txBody>
          <a:bodyPr wrap="none">
            <a:spAutoFit/>
          </a:bodyPr>
          <a:lstStyle/>
          <a:p>
            <a:r>
              <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人工智能的一个主要领域，也是人工智能的算法核心基础</a:t>
            </a:r>
          </a:p>
        </p:txBody>
      </p:sp>
      <p:sp>
        <p:nvSpPr>
          <p:cNvPr id="13" name="矩形 12"/>
          <p:cNvSpPr/>
          <p:nvPr/>
        </p:nvSpPr>
        <p:spPr>
          <a:xfrm>
            <a:off x="1135681" y="3653641"/>
            <a:ext cx="3232808" cy="400110"/>
          </a:xfrm>
          <a:prstGeom prst="rect">
            <a:avLst/>
          </a:prstGeom>
        </p:spPr>
        <p:txBody>
          <a:bodyPr wrap="none">
            <a:spAutoFit/>
          </a:bodyPr>
          <a:lstStyle/>
          <a:p>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机器学习（</a:t>
            </a:r>
            <a:r>
              <a:rPr lang="en-US" altLang="zh-CN" sz="20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Scikit</a:t>
            </a:r>
            <a:r>
              <a:rPr lang="en-US" altLang="zh-CN"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-Learn</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a:t>
            </a:r>
          </a:p>
        </p:txBody>
      </p:sp>
      <p:sp>
        <p:nvSpPr>
          <p:cNvPr id="14" name="矩形 13"/>
          <p:cNvSpPr/>
          <p:nvPr/>
        </p:nvSpPr>
        <p:spPr>
          <a:xfrm>
            <a:off x="1551090" y="4209248"/>
            <a:ext cx="6707029" cy="369332"/>
          </a:xfrm>
          <a:prstGeom prst="rect">
            <a:avLst/>
          </a:prstGeom>
        </p:spPr>
        <p:txBody>
          <a:bodyPr wrap="none">
            <a:spAutoFit/>
          </a:bodyPr>
          <a:lstStyle/>
          <a:p>
            <a:r>
              <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监督学习模型（</a:t>
            </a:r>
            <a:r>
              <a:rPr lang="en-US" altLang="zh-CN"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Superised</a:t>
            </a:r>
            <a:r>
              <a:rPr lang="en-US" altLang="zh-CN"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 Learning</a:t>
            </a:r>
            <a:r>
              <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）：分类学习 和 回归预测</a:t>
            </a:r>
          </a:p>
        </p:txBody>
      </p:sp>
      <p:sp>
        <p:nvSpPr>
          <p:cNvPr id="25" name="矩形 24"/>
          <p:cNvSpPr/>
          <p:nvPr/>
        </p:nvSpPr>
        <p:spPr>
          <a:xfrm>
            <a:off x="1122088" y="2299379"/>
            <a:ext cx="10184542" cy="1200329"/>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机器学习</a:t>
            </a:r>
            <a:r>
              <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rPr>
              <a:t>(Machine Learning, ML)</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是一门多领域交叉学科，涉及</a:t>
            </a:r>
            <a:r>
              <a:rPr lang="zh-CN" altLang="en-US" sz="1600" dirty="0">
                <a:ln w="0"/>
                <a:solidFill>
                  <a:schemeClr val="accent1">
                    <a:lumMod val="75000"/>
                  </a:schemeClr>
                </a:solidFill>
                <a:latin typeface="微软雅黑" panose="020B0503020204020204" pitchFamily="34" charset="-122"/>
                <a:ea typeface="微软雅黑" panose="020B0503020204020204" pitchFamily="34" charset="-122"/>
              </a:rPr>
              <a:t>概率论</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ln w="0"/>
                <a:solidFill>
                  <a:schemeClr val="accent1">
                    <a:lumMod val="75000"/>
                  </a:schemeClr>
                </a:solidFill>
                <a:latin typeface="微软雅黑" panose="020B0503020204020204" pitchFamily="34" charset="-122"/>
                <a:ea typeface="微软雅黑" panose="020B0503020204020204" pitchFamily="34" charset="-122"/>
              </a:rPr>
              <a:t>统计学</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ln w="0"/>
                <a:solidFill>
                  <a:schemeClr val="accent1">
                    <a:lumMod val="75000"/>
                  </a:schemeClr>
                </a:solidFill>
                <a:latin typeface="微软雅黑" panose="020B0503020204020204" pitchFamily="34" charset="-122"/>
                <a:ea typeface="微软雅黑" panose="020B0503020204020204" pitchFamily="34" charset="-122"/>
              </a:rPr>
              <a:t>逼近论</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ln w="0"/>
                <a:solidFill>
                  <a:schemeClr val="accent1">
                    <a:lumMod val="75000"/>
                  </a:schemeClr>
                </a:solidFill>
                <a:latin typeface="微软雅黑" panose="020B0503020204020204" pitchFamily="34" charset="-122"/>
                <a:ea typeface="微软雅黑" panose="020B0503020204020204" pitchFamily="34" charset="-122"/>
              </a:rPr>
              <a:t>凸分析</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600" dirty="0">
                <a:ln w="0"/>
                <a:solidFill>
                  <a:schemeClr val="accent1">
                    <a:lumMod val="75000"/>
                  </a:schemeClr>
                </a:solidFill>
                <a:latin typeface="微软雅黑" panose="020B0503020204020204" pitchFamily="34" charset="-122"/>
                <a:ea typeface="微软雅黑" panose="020B0503020204020204" pitchFamily="34" charset="-122"/>
              </a:rPr>
              <a:t>算法复杂度理论</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等多门学科。专门研究计算机怎样模拟或实现人类的学习行为，以获取新的知识或技能，重新组织已有的知识结构使之不断改善自身的性能。</a:t>
            </a:r>
          </a:p>
        </p:txBody>
      </p:sp>
      <p:sp>
        <p:nvSpPr>
          <p:cNvPr id="15" name="矩形 14"/>
          <p:cNvSpPr/>
          <p:nvPr/>
        </p:nvSpPr>
        <p:spPr>
          <a:xfrm>
            <a:off x="1551090" y="5478058"/>
            <a:ext cx="7375481" cy="369332"/>
          </a:xfrm>
          <a:prstGeom prst="rect">
            <a:avLst/>
          </a:prstGeom>
        </p:spPr>
        <p:txBody>
          <a:bodyPr wrap="none">
            <a:spAutoFit/>
          </a:bodyPr>
          <a:lstStyle/>
          <a:p>
            <a:r>
              <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非监督学习模型（</a:t>
            </a:r>
            <a:r>
              <a:rPr lang="en-US" altLang="zh-CN"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Unsuperised</a:t>
            </a:r>
            <a:r>
              <a:rPr lang="en-US" altLang="zh-CN"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 Learning</a:t>
            </a:r>
            <a:r>
              <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a:t>
            </a:r>
            <a:r>
              <a:rPr lang="en-US" altLang="zh-CN"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 </a:t>
            </a:r>
            <a:r>
              <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数据聚类 和 特征降维</a:t>
            </a:r>
          </a:p>
        </p:txBody>
      </p:sp>
      <p:sp>
        <p:nvSpPr>
          <p:cNvPr id="16" name="矩形 15"/>
          <p:cNvSpPr/>
          <p:nvPr/>
        </p:nvSpPr>
        <p:spPr>
          <a:xfrm>
            <a:off x="1605768" y="4636337"/>
            <a:ext cx="10246906"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ln w="0"/>
                <a:solidFill>
                  <a:schemeClr val="tx1">
                    <a:lumMod val="65000"/>
                    <a:lumOff val="35000"/>
                  </a:schemeClr>
                </a:solidFill>
                <a:latin typeface="微软雅黑" panose="020B0503020204020204" pitchFamily="34" charset="-122"/>
                <a:ea typeface="微软雅黑" panose="020B0503020204020204" pitchFamily="34" charset="-122"/>
              </a:rPr>
              <a:t>数据特征值及任务：</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二分类问题（</a:t>
            </a:r>
            <a:r>
              <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rPr>
              <a:t>Binary Classification</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 和 多分类问题（</a:t>
            </a:r>
            <a:r>
              <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rPr>
              <a:t>Multiclass Classification</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b="1" dirty="0">
                <a:ln w="0"/>
                <a:solidFill>
                  <a:schemeClr val="tx1">
                    <a:lumMod val="65000"/>
                    <a:lumOff val="35000"/>
                  </a:schemeClr>
                </a:solidFill>
                <a:latin typeface="微软雅黑" panose="020B0503020204020204" pitchFamily="34" charset="-122"/>
                <a:ea typeface="微软雅黑" panose="020B0503020204020204" pitchFamily="34" charset="-122"/>
              </a:rPr>
              <a:t>算法：</a:t>
            </a:r>
            <a:r>
              <a:rPr lang="en-US" altLang="zh-CN" sz="1600" dirty="0" err="1">
                <a:ln w="0"/>
                <a:solidFill>
                  <a:schemeClr val="tx1">
                    <a:lumMod val="65000"/>
                    <a:lumOff val="35000"/>
                  </a:schemeClr>
                </a:solidFill>
                <a:latin typeface="微软雅黑" panose="020B0503020204020204" pitchFamily="34" charset="-122"/>
                <a:ea typeface="微软雅黑" panose="020B0503020204020204" pitchFamily="34" charset="-122"/>
              </a:rPr>
              <a:t>LogisticRegression</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err="1">
                <a:ln w="0"/>
                <a:solidFill>
                  <a:schemeClr val="tx1">
                    <a:lumMod val="65000"/>
                    <a:lumOff val="35000"/>
                  </a:schemeClr>
                </a:solidFill>
                <a:latin typeface="微软雅黑" panose="020B0503020204020204" pitchFamily="34" charset="-122"/>
                <a:ea typeface="微软雅黑" panose="020B0503020204020204" pitchFamily="34" charset="-122"/>
              </a:rPr>
              <a:t>SGDClassifier</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err="1">
                <a:ln w="0"/>
                <a:solidFill>
                  <a:schemeClr val="tx1">
                    <a:lumMod val="65000"/>
                    <a:lumOff val="35000"/>
                  </a:schemeClr>
                </a:solidFill>
                <a:latin typeface="微软雅黑" panose="020B0503020204020204" pitchFamily="34" charset="-122"/>
                <a:ea typeface="微软雅黑" panose="020B0503020204020204" pitchFamily="34" charset="-122"/>
              </a:rPr>
              <a:t>LinearSVC</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err="1">
                <a:ln w="0"/>
                <a:solidFill>
                  <a:schemeClr val="tx1">
                    <a:lumMod val="65000"/>
                    <a:lumOff val="35000"/>
                  </a:schemeClr>
                </a:solidFill>
                <a:latin typeface="微软雅黑" panose="020B0503020204020204" pitchFamily="34" charset="-122"/>
                <a:ea typeface="微软雅黑" panose="020B0503020204020204" pitchFamily="34" charset="-122"/>
              </a:rPr>
              <a:t>MultinomialNB</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600" dirty="0" err="1">
                <a:ln w="0"/>
                <a:solidFill>
                  <a:schemeClr val="tx1">
                    <a:lumMod val="65000"/>
                    <a:lumOff val="35000"/>
                  </a:schemeClr>
                </a:solidFill>
                <a:latin typeface="微软雅黑" panose="020B0503020204020204" pitchFamily="34" charset="-122"/>
                <a:ea typeface="微软雅黑" panose="020B0503020204020204" pitchFamily="34" charset="-122"/>
              </a:rPr>
              <a:t>KNeighborsClassifier</a:t>
            </a:r>
            <a:r>
              <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1600" b="1" dirty="0">
              <a:ln w="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7" name="矩形 16"/>
          <p:cNvSpPr/>
          <p:nvPr/>
        </p:nvSpPr>
        <p:spPr>
          <a:xfrm>
            <a:off x="1692715" y="5847390"/>
            <a:ext cx="10246906"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b="1" dirty="0">
                <a:ln w="0"/>
                <a:solidFill>
                  <a:schemeClr val="tx1">
                    <a:lumMod val="65000"/>
                    <a:lumOff val="35000"/>
                  </a:schemeClr>
                </a:solidFill>
                <a:latin typeface="微软雅黑" panose="020B0503020204020204" pitchFamily="34" charset="-122"/>
                <a:ea typeface="微软雅黑" panose="020B0503020204020204" pitchFamily="34" charset="-122"/>
              </a:rPr>
              <a:t>数据聚类：</a:t>
            </a:r>
            <a:r>
              <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rPr>
              <a:t>K-means </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聚类分析</a:t>
            </a:r>
            <a:endPar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b="1" dirty="0">
                <a:ln w="0"/>
                <a:solidFill>
                  <a:schemeClr val="tx1">
                    <a:lumMod val="65000"/>
                    <a:lumOff val="35000"/>
                  </a:schemeClr>
                </a:solidFill>
                <a:latin typeface="微软雅黑" panose="020B0503020204020204" pitchFamily="34" charset="-122"/>
                <a:ea typeface="微软雅黑" panose="020B0503020204020204" pitchFamily="34" charset="-122"/>
              </a:rPr>
              <a:t>特征降维：</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将众多的特征值进行精简和筛选，得出最能区别数据之间差异的维度选项。</a:t>
            </a:r>
            <a:endPar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788355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a:spLocks/>
          </p:cNvSpPr>
          <p:nvPr/>
        </p:nvSpPr>
        <p:spPr>
          <a:xfrm>
            <a:off x="9085943" y="208112"/>
            <a:ext cx="2743200" cy="38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000" b="1" dirty="0">
                <a:solidFill>
                  <a:schemeClr val="bg1">
                    <a:lumMod val="95000"/>
                  </a:schemeClr>
                </a:solidFill>
              </a:rPr>
              <a:t>人工智能</a:t>
            </a:r>
          </a:p>
        </p:txBody>
      </p:sp>
      <p:sp>
        <p:nvSpPr>
          <p:cNvPr id="12" name="矩形 11"/>
          <p:cNvSpPr/>
          <p:nvPr/>
        </p:nvSpPr>
        <p:spPr>
          <a:xfrm>
            <a:off x="871036" y="920445"/>
            <a:ext cx="5314275" cy="477054"/>
          </a:xfrm>
          <a:prstGeom prst="rect">
            <a:avLst/>
          </a:prstGeom>
        </p:spPr>
        <p:txBody>
          <a:bodyPr wrap="none">
            <a:spAutoFit/>
          </a:bodyPr>
          <a:lstStyle/>
          <a:p>
            <a:r>
              <a:rPr lang="zh-CN" altLang="en-US" sz="25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科学计算与数据分析（模块库简介）</a:t>
            </a:r>
          </a:p>
        </p:txBody>
      </p:sp>
      <p:sp>
        <p:nvSpPr>
          <p:cNvPr id="8" name="矩形 7"/>
          <p:cNvSpPr/>
          <p:nvPr/>
        </p:nvSpPr>
        <p:spPr>
          <a:xfrm>
            <a:off x="1122088" y="1605356"/>
            <a:ext cx="1040670" cy="369332"/>
          </a:xfrm>
          <a:prstGeom prst="rect">
            <a:avLst/>
          </a:prstGeom>
        </p:spPr>
        <p:txBody>
          <a:bodyPr wrap="none">
            <a:spAutoFit/>
          </a:bodyPr>
          <a:lstStyle/>
          <a:p>
            <a:r>
              <a:rPr lang="en-US" altLang="zh-CN"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NumPy</a:t>
            </a:r>
            <a:endPar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sp>
        <p:nvSpPr>
          <p:cNvPr id="25" name="矩形 24"/>
          <p:cNvSpPr/>
          <p:nvPr/>
        </p:nvSpPr>
        <p:spPr>
          <a:xfrm>
            <a:off x="1122088" y="2023613"/>
            <a:ext cx="1018454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为</a:t>
            </a:r>
            <a:r>
              <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rPr>
              <a:t>Python</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语言提供了全新的数组类型，可以快速实现 多维矩阵 以及 常用的矢量计算。该模块数是 高等数学和线性代数等</a:t>
            </a:r>
            <a:r>
              <a:rPr lang="zh-CN" altLang="en-US" sz="1600" dirty="0">
                <a:ln w="0"/>
                <a:solidFill>
                  <a:schemeClr val="accent1">
                    <a:lumMod val="75000"/>
                  </a:schemeClr>
                </a:solidFill>
                <a:latin typeface="微软雅黑" panose="020B0503020204020204" pitchFamily="34" charset="-122"/>
                <a:ea typeface="微软雅黑" panose="020B0503020204020204" pitchFamily="34" charset="-122"/>
              </a:rPr>
              <a:t>数学原理的实现库</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15" name="矩形 14"/>
          <p:cNvSpPr/>
          <p:nvPr/>
        </p:nvSpPr>
        <p:spPr>
          <a:xfrm>
            <a:off x="1122088" y="2903535"/>
            <a:ext cx="797013" cy="369332"/>
          </a:xfrm>
          <a:prstGeom prst="rect">
            <a:avLst/>
          </a:prstGeom>
        </p:spPr>
        <p:txBody>
          <a:bodyPr wrap="none">
            <a:spAutoFit/>
          </a:bodyPr>
          <a:lstStyle/>
          <a:p>
            <a:r>
              <a:rPr lang="en-US" altLang="zh-CN"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SciPy</a:t>
            </a:r>
            <a:endPar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sp>
        <p:nvSpPr>
          <p:cNvPr id="16" name="矩形 15"/>
          <p:cNvSpPr/>
          <p:nvPr/>
        </p:nvSpPr>
        <p:spPr>
          <a:xfrm>
            <a:off x="1122088" y="3321792"/>
            <a:ext cx="10184542" cy="787523"/>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在 科学计算 中是一个典型的依赖工具库，全面支持 </a:t>
            </a:r>
            <a:r>
              <a:rPr lang="en-US" altLang="zh-CN" sz="1600" dirty="0" err="1">
                <a:ln w="0"/>
                <a:solidFill>
                  <a:schemeClr val="tx1">
                    <a:lumMod val="65000"/>
                    <a:lumOff val="35000"/>
                  </a:schemeClr>
                </a:solidFill>
                <a:latin typeface="微软雅黑" panose="020B0503020204020204" pitchFamily="34" charset="-122"/>
                <a:ea typeface="微软雅黑" panose="020B0503020204020204" pitchFamily="34" charset="-122"/>
              </a:rPr>
              <a:t>NumPy</a:t>
            </a:r>
            <a:r>
              <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和 </a:t>
            </a:r>
            <a:r>
              <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rPr>
              <a:t>Pandas </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模块库的使用。我们也可以单独使用</a:t>
            </a:r>
            <a:r>
              <a:rPr lang="en-US" altLang="zh-CN" sz="1600" dirty="0" err="1">
                <a:ln w="0"/>
                <a:solidFill>
                  <a:schemeClr val="tx1">
                    <a:lumMod val="65000"/>
                    <a:lumOff val="35000"/>
                  </a:schemeClr>
                </a:solidFill>
                <a:latin typeface="微软雅黑" panose="020B0503020204020204" pitchFamily="34" charset="-122"/>
                <a:ea typeface="微软雅黑" panose="020B0503020204020204" pitchFamily="34" charset="-122"/>
              </a:rPr>
              <a:t>Scipy</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模块库。该模块数是 </a:t>
            </a:r>
            <a:r>
              <a:rPr lang="zh-CN" altLang="en-US" sz="1600" dirty="0">
                <a:ln w="0"/>
                <a:solidFill>
                  <a:schemeClr val="accent1">
                    <a:lumMod val="75000"/>
                  </a:schemeClr>
                </a:solidFill>
                <a:latin typeface="微软雅黑" panose="020B0503020204020204" pitchFamily="34" charset="-122"/>
                <a:ea typeface="微软雅黑" panose="020B0503020204020204" pitchFamily="34" charset="-122"/>
              </a:rPr>
              <a:t>统计学各种统计算法和基础理论的实现库</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17" name="矩形 16"/>
          <p:cNvSpPr/>
          <p:nvPr/>
        </p:nvSpPr>
        <p:spPr>
          <a:xfrm>
            <a:off x="1122088" y="4158240"/>
            <a:ext cx="1013419" cy="369332"/>
          </a:xfrm>
          <a:prstGeom prst="rect">
            <a:avLst/>
          </a:prstGeom>
        </p:spPr>
        <p:txBody>
          <a:bodyPr wrap="none">
            <a:spAutoFit/>
          </a:bodyPr>
          <a:lstStyle/>
          <a:p>
            <a:r>
              <a:rPr lang="en-US" altLang="zh-CN"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Pandas</a:t>
            </a:r>
            <a:endPar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sp>
        <p:nvSpPr>
          <p:cNvPr id="22" name="矩形 21"/>
          <p:cNvSpPr/>
          <p:nvPr/>
        </p:nvSpPr>
        <p:spPr>
          <a:xfrm>
            <a:off x="1122088" y="4576497"/>
            <a:ext cx="1018454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科学计算数据分析的核心模块库，在</a:t>
            </a:r>
            <a:r>
              <a:rPr lang="en-US" altLang="zh-CN" sz="1600" dirty="0" err="1">
                <a:ln w="0"/>
                <a:solidFill>
                  <a:schemeClr val="tx1">
                    <a:lumMod val="65000"/>
                    <a:lumOff val="35000"/>
                  </a:schemeClr>
                </a:solidFill>
                <a:latin typeface="微软雅黑" panose="020B0503020204020204" pitchFamily="34" charset="-122"/>
                <a:ea typeface="微软雅黑" panose="020B0503020204020204" pitchFamily="34" charset="-122"/>
              </a:rPr>
              <a:t>NumPy</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和</a:t>
            </a:r>
            <a:r>
              <a:rPr lang="en-US" altLang="zh-CN" sz="1600" dirty="0" err="1">
                <a:ln w="0"/>
                <a:solidFill>
                  <a:schemeClr val="tx1">
                    <a:lumMod val="65000"/>
                    <a:lumOff val="35000"/>
                  </a:schemeClr>
                </a:solidFill>
                <a:latin typeface="微软雅黑" panose="020B0503020204020204" pitchFamily="34" charset="-122"/>
                <a:ea typeface="微软雅黑" panose="020B0503020204020204" pitchFamily="34" charset="-122"/>
              </a:rPr>
              <a:t>SciPy</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的支撑下，快速完成对两个基础模块进行二次封装，提供更加简洁的 </a:t>
            </a:r>
            <a:r>
              <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rPr>
              <a:t>API </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函数完成数据处理和统计分析，同时添加其特有的数据类型和数据处理</a:t>
            </a:r>
            <a:r>
              <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rPr>
              <a:t>API</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a:t>
            </a:r>
          </a:p>
        </p:txBody>
      </p:sp>
      <p:sp>
        <p:nvSpPr>
          <p:cNvPr id="23" name="矩形 22"/>
          <p:cNvSpPr/>
          <p:nvPr/>
        </p:nvSpPr>
        <p:spPr>
          <a:xfrm>
            <a:off x="1122088" y="5456419"/>
            <a:ext cx="1317990" cy="369332"/>
          </a:xfrm>
          <a:prstGeom prst="rect">
            <a:avLst/>
          </a:prstGeom>
        </p:spPr>
        <p:txBody>
          <a:bodyPr wrap="none">
            <a:spAutoFit/>
          </a:bodyPr>
          <a:lstStyle/>
          <a:p>
            <a:r>
              <a:rPr lang="en-US" altLang="zh-CN"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Matplolib</a:t>
            </a:r>
            <a:endPar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endParaRPr>
          </a:p>
        </p:txBody>
      </p:sp>
      <p:sp>
        <p:nvSpPr>
          <p:cNvPr id="24" name="矩形 23"/>
          <p:cNvSpPr/>
          <p:nvPr/>
        </p:nvSpPr>
        <p:spPr>
          <a:xfrm>
            <a:off x="1122088" y="5874676"/>
            <a:ext cx="10184542" cy="461665"/>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数据可视化的基础模块库，实现数据的可视化呈现，以各种直观的图表形式，快速展现数据特征和变化趋势，</a:t>
            </a:r>
          </a:p>
        </p:txBody>
      </p:sp>
    </p:spTree>
    <p:extLst>
      <p:ext uri="{BB962C8B-B14F-4D97-AF65-F5344CB8AC3E}">
        <p14:creationId xmlns:p14="http://schemas.microsoft.com/office/powerpoint/2010/main" val="247982736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2"/>
          <p:cNvSpPr txBox="1">
            <a:spLocks/>
          </p:cNvSpPr>
          <p:nvPr/>
        </p:nvSpPr>
        <p:spPr>
          <a:xfrm>
            <a:off x="9085943" y="208112"/>
            <a:ext cx="2743200" cy="3871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微软雅黑" panose="020B0503020204020204" pitchFamily="34" charset="-122"/>
                <a:ea typeface="微软雅黑" panose="020B0503020204020204" pitchFamily="34" charset="-122"/>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微软雅黑" panose="020B0503020204020204" pitchFamily="34" charset="-122"/>
                <a:ea typeface="微软雅黑" panose="020B0503020204020204" pitchFamily="34" charset="-122"/>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微软雅黑" panose="020B0503020204020204" pitchFamily="34" charset="-122"/>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2000" b="1" dirty="0">
                <a:solidFill>
                  <a:schemeClr val="bg1">
                    <a:lumMod val="95000"/>
                  </a:schemeClr>
                </a:solidFill>
              </a:rPr>
              <a:t>人工智能</a:t>
            </a:r>
          </a:p>
        </p:txBody>
      </p:sp>
      <p:sp>
        <p:nvSpPr>
          <p:cNvPr id="12" name="矩形 11"/>
          <p:cNvSpPr/>
          <p:nvPr/>
        </p:nvSpPr>
        <p:spPr>
          <a:xfrm>
            <a:off x="871036" y="1079972"/>
            <a:ext cx="4673074" cy="477054"/>
          </a:xfrm>
          <a:prstGeom prst="rect">
            <a:avLst/>
          </a:prstGeom>
        </p:spPr>
        <p:txBody>
          <a:bodyPr wrap="none">
            <a:spAutoFit/>
          </a:bodyPr>
          <a:lstStyle/>
          <a:p>
            <a:r>
              <a:rPr lang="zh-CN" altLang="en-US" sz="25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深度学习（人工智能核心应用）</a:t>
            </a:r>
          </a:p>
        </p:txBody>
      </p:sp>
      <p:sp>
        <p:nvSpPr>
          <p:cNvPr id="8" name="矩形 7"/>
          <p:cNvSpPr/>
          <p:nvPr/>
        </p:nvSpPr>
        <p:spPr>
          <a:xfrm>
            <a:off x="1122088" y="1881122"/>
            <a:ext cx="2723823" cy="369332"/>
          </a:xfrm>
          <a:prstGeom prst="rect">
            <a:avLst/>
          </a:prstGeom>
        </p:spPr>
        <p:txBody>
          <a:bodyPr wrap="none">
            <a:spAutoFit/>
          </a:bodyPr>
          <a:lstStyle/>
          <a:p>
            <a:r>
              <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人工智能的应用技术领域</a:t>
            </a:r>
          </a:p>
        </p:txBody>
      </p:sp>
      <p:sp>
        <p:nvSpPr>
          <p:cNvPr id="13" name="矩形 12"/>
          <p:cNvSpPr/>
          <p:nvPr/>
        </p:nvSpPr>
        <p:spPr>
          <a:xfrm>
            <a:off x="1106654" y="3318069"/>
            <a:ext cx="3152017" cy="400110"/>
          </a:xfrm>
          <a:prstGeom prst="rect">
            <a:avLst/>
          </a:prstGeom>
        </p:spPr>
        <p:txBody>
          <a:bodyPr wrap="none">
            <a:spAutoFit/>
          </a:bodyPr>
          <a:lstStyle/>
          <a:p>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深度学习（</a:t>
            </a:r>
            <a:r>
              <a:rPr lang="en-US" altLang="zh-CN" sz="2000" b="1" dirty="0" err="1">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Tensorflow</a:t>
            </a:r>
            <a:r>
              <a:rPr lang="zh-CN" altLang="en-US" sz="2000"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a:t>
            </a:r>
          </a:p>
        </p:txBody>
      </p:sp>
      <p:sp>
        <p:nvSpPr>
          <p:cNvPr id="14" name="矩形 13"/>
          <p:cNvSpPr/>
          <p:nvPr/>
        </p:nvSpPr>
        <p:spPr>
          <a:xfrm>
            <a:off x="1580120" y="3875419"/>
            <a:ext cx="6208751" cy="369332"/>
          </a:xfrm>
          <a:prstGeom prst="rect">
            <a:avLst/>
          </a:prstGeom>
        </p:spPr>
        <p:txBody>
          <a:bodyPr wrap="none">
            <a:spAutoFit/>
          </a:bodyPr>
          <a:lstStyle/>
          <a:p>
            <a:r>
              <a:rPr lang="en-US" altLang="zh-CN"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1. </a:t>
            </a:r>
            <a:r>
              <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掌握常用 回归算法模型 的实现技术，自主构建 学习模型</a:t>
            </a:r>
          </a:p>
        </p:txBody>
      </p:sp>
      <p:sp>
        <p:nvSpPr>
          <p:cNvPr id="25" name="矩形 24"/>
          <p:cNvSpPr/>
          <p:nvPr/>
        </p:nvSpPr>
        <p:spPr>
          <a:xfrm>
            <a:off x="1122088" y="2299379"/>
            <a:ext cx="10184542" cy="83099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ln w="0"/>
                <a:solidFill>
                  <a:schemeClr val="accent1">
                    <a:lumMod val="75000"/>
                  </a:schemeClr>
                </a:solidFill>
                <a:latin typeface="微软雅黑" panose="020B0503020204020204" pitchFamily="34" charset="-122"/>
                <a:ea typeface="微软雅黑" panose="020B0503020204020204" pitchFamily="34" charset="-122"/>
              </a:rPr>
              <a:t>深度学习</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的概念源于</a:t>
            </a:r>
            <a:r>
              <a:rPr lang="zh-CN" altLang="en-US" sz="1600" dirty="0">
                <a:ln w="0"/>
                <a:solidFill>
                  <a:schemeClr val="accent1">
                    <a:lumMod val="75000"/>
                  </a:schemeClr>
                </a:solidFill>
                <a:latin typeface="微软雅黑" panose="020B0503020204020204" pitchFamily="34" charset="-122"/>
                <a:ea typeface="微软雅黑" panose="020B0503020204020204" pitchFamily="34" charset="-122"/>
              </a:rPr>
              <a:t>人工神经网络</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的研究。含多隐层的</a:t>
            </a:r>
            <a:r>
              <a:rPr lang="zh-CN" altLang="en-US" sz="1600" dirty="0">
                <a:ln w="0"/>
                <a:solidFill>
                  <a:schemeClr val="accent1">
                    <a:lumMod val="75000"/>
                  </a:schemeClr>
                </a:solidFill>
                <a:latin typeface="微软雅黑" panose="020B0503020204020204" pitchFamily="34" charset="-122"/>
                <a:ea typeface="微软雅黑" panose="020B0503020204020204" pitchFamily="34" charset="-122"/>
              </a:rPr>
              <a:t>多层感知器</a:t>
            </a: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就是一种深度学习结构。深度学习通过组合低层特征形成更加抽象的高层表示属性类别或特征，以发现数据的分布式特征表示。</a:t>
            </a:r>
          </a:p>
        </p:txBody>
      </p:sp>
      <p:sp>
        <p:nvSpPr>
          <p:cNvPr id="15" name="矩形 14"/>
          <p:cNvSpPr/>
          <p:nvPr/>
        </p:nvSpPr>
        <p:spPr>
          <a:xfrm>
            <a:off x="1634798" y="5957727"/>
            <a:ext cx="8786380" cy="369332"/>
          </a:xfrm>
          <a:prstGeom prst="rect">
            <a:avLst/>
          </a:prstGeom>
        </p:spPr>
        <p:txBody>
          <a:bodyPr wrap="none">
            <a:spAutoFit/>
          </a:bodyPr>
          <a:lstStyle/>
          <a:p>
            <a:r>
              <a:rPr lang="en-US" altLang="zh-CN"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2. </a:t>
            </a:r>
            <a:r>
              <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了解 </a:t>
            </a:r>
            <a:r>
              <a:rPr lang="en-US" altLang="zh-CN"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CNN</a:t>
            </a:r>
            <a:r>
              <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a:t>
            </a:r>
            <a:r>
              <a:rPr lang="en-US" altLang="zh-CN"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RNN</a:t>
            </a:r>
            <a:r>
              <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a:t>
            </a:r>
            <a:r>
              <a:rPr lang="en-US" altLang="zh-CN"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LSTM</a:t>
            </a:r>
            <a:r>
              <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）等常用的 神经网络 以及 常用的</a:t>
            </a:r>
            <a:r>
              <a:rPr lang="en-US" altLang="zh-CN"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 </a:t>
            </a:r>
            <a:r>
              <a:rPr lang="zh-CN" altLang="en-US" b="1" dirty="0">
                <a:ln/>
                <a:pattFill prst="dkUpDiag">
                  <a:fgClr>
                    <a:schemeClr val="bg1">
                      <a:lumMod val="50000"/>
                    </a:schemeClr>
                  </a:fgClr>
                  <a:bgClr>
                    <a:schemeClr val="tx1">
                      <a:lumMod val="75000"/>
                      <a:lumOff val="25000"/>
                    </a:schemeClr>
                  </a:bgClr>
                </a:pattFill>
                <a:effectLst>
                  <a:outerShdw blurRad="38100" dist="19050" dir="2700000" algn="tl" rotWithShape="0">
                    <a:schemeClr val="dk1">
                      <a:lumMod val="50000"/>
                      <a:alpha val="40000"/>
                    </a:schemeClr>
                  </a:outerShdw>
                </a:effectLst>
                <a:latin typeface="微软雅黑" panose="020B0503020204020204" pitchFamily="34" charset="-122"/>
                <a:ea typeface="微软雅黑" panose="020B0503020204020204" pitchFamily="34" charset="-122"/>
              </a:rPr>
              <a:t>学习模型的实现方法</a:t>
            </a:r>
          </a:p>
        </p:txBody>
      </p:sp>
      <p:sp>
        <p:nvSpPr>
          <p:cNvPr id="16" name="矩形 15"/>
          <p:cNvSpPr/>
          <p:nvPr/>
        </p:nvSpPr>
        <p:spPr>
          <a:xfrm>
            <a:off x="2017486" y="4302508"/>
            <a:ext cx="9864218" cy="1569660"/>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数据拟合</a:t>
            </a:r>
            <a:endPar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回归计算</a:t>
            </a:r>
            <a:endPar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最小二乘积的实现</a:t>
            </a:r>
            <a:endPar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600" dirty="0">
                <a:ln w="0"/>
                <a:solidFill>
                  <a:schemeClr val="tx1">
                    <a:lumMod val="65000"/>
                    <a:lumOff val="35000"/>
                  </a:schemeClr>
                </a:solidFill>
                <a:latin typeface="微软雅黑" panose="020B0503020204020204" pitchFamily="34" charset="-122"/>
                <a:ea typeface="微软雅黑" panose="020B0503020204020204" pitchFamily="34" charset="-122"/>
              </a:rPr>
              <a:t>残差均方值的计算</a:t>
            </a:r>
            <a:endParaRPr lang="en-US" altLang="zh-CN" sz="1600" dirty="0">
              <a:ln w="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942352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CFF939-7BAD-4BE7-AE99-6DCB405EA7F9}"/>
              </a:ext>
            </a:extLst>
          </p:cNvPr>
          <p:cNvSpPr>
            <a:spLocks noGrp="1"/>
          </p:cNvSpPr>
          <p:nvPr>
            <p:ph type="title"/>
          </p:nvPr>
        </p:nvSpPr>
        <p:spPr/>
        <p:txBody>
          <a:bodyPr/>
          <a:lstStyle/>
          <a:p>
            <a:r>
              <a:rPr lang="zh-CN" altLang="en-US" dirty="0"/>
              <a:t>摘要</a:t>
            </a:r>
          </a:p>
        </p:txBody>
      </p:sp>
      <p:sp>
        <p:nvSpPr>
          <p:cNvPr id="4" name="日期占位符 3">
            <a:extLst>
              <a:ext uri="{FF2B5EF4-FFF2-40B4-BE49-F238E27FC236}">
                <a16:creationId xmlns:a16="http://schemas.microsoft.com/office/drawing/2014/main" id="{A1B00CE4-9812-46E5-914B-9AE97166328A}"/>
              </a:ext>
            </a:extLst>
          </p:cNvPr>
          <p:cNvSpPr>
            <a:spLocks noGrp="1"/>
          </p:cNvSpPr>
          <p:nvPr>
            <p:ph type="dt" sz="half" idx="10"/>
          </p:nvPr>
        </p:nvSpPr>
        <p:spPr/>
        <p:txBody>
          <a:bodyPr/>
          <a:lstStyle/>
          <a:p>
            <a:fld id="{72F6D2F4-95CA-450A-A7F1-8086E28E27C3}" type="datetime1">
              <a:rPr lang="zh-CN" altLang="en-US" smtClean="0"/>
              <a:t>2023/6/28</a:t>
            </a:fld>
            <a:endParaRPr lang="zh-CN" altLang="en-US"/>
          </a:p>
        </p:txBody>
      </p:sp>
      <p:sp>
        <p:nvSpPr>
          <p:cNvPr id="5" name="页脚占位符 4">
            <a:extLst>
              <a:ext uri="{FF2B5EF4-FFF2-40B4-BE49-F238E27FC236}">
                <a16:creationId xmlns:a16="http://schemas.microsoft.com/office/drawing/2014/main" id="{B9E71561-01FE-44AA-835E-7CC0E11227FE}"/>
              </a:ext>
            </a:extLst>
          </p:cNvPr>
          <p:cNvSpPr>
            <a:spLocks noGrp="1"/>
          </p:cNvSpPr>
          <p:nvPr>
            <p:ph type="ftr" sz="quarter" idx="11"/>
          </p:nvPr>
        </p:nvSpPr>
        <p:spPr/>
        <p:txBody>
          <a:bodyPr/>
          <a:lstStyle/>
          <a:p>
            <a:r>
              <a:rPr lang="en-US" altLang="zh-CN"/>
              <a:t>Python Data Analysis Summary</a:t>
            </a:r>
            <a:endParaRPr lang="zh-CN" altLang="en-US"/>
          </a:p>
        </p:txBody>
      </p:sp>
      <p:sp>
        <p:nvSpPr>
          <p:cNvPr id="6" name="灯片编号占位符 5">
            <a:extLst>
              <a:ext uri="{FF2B5EF4-FFF2-40B4-BE49-F238E27FC236}">
                <a16:creationId xmlns:a16="http://schemas.microsoft.com/office/drawing/2014/main" id="{D4B45972-9792-40AE-9E7C-8C8E1D277BC2}"/>
              </a:ext>
            </a:extLst>
          </p:cNvPr>
          <p:cNvSpPr>
            <a:spLocks noGrp="1"/>
          </p:cNvSpPr>
          <p:nvPr>
            <p:ph type="sldNum" sz="quarter" idx="12"/>
          </p:nvPr>
        </p:nvSpPr>
        <p:spPr/>
        <p:txBody>
          <a:bodyPr/>
          <a:lstStyle/>
          <a:p>
            <a:fld id="{363EFDB9-B238-4B86-B88C-C9728C420079}" type="slidenum">
              <a:rPr lang="zh-CN" altLang="en-US" smtClean="0"/>
              <a:t>7</a:t>
            </a:fld>
            <a:endParaRPr lang="zh-CN" altLang="en-US"/>
          </a:p>
        </p:txBody>
      </p:sp>
      <mc:AlternateContent xmlns:mc="http://schemas.openxmlformats.org/markup-compatibility/2006">
        <mc:Choice xmlns:psuz="http://schemas.microsoft.com/office/powerpoint/2016/summaryzoom" Requires="psuz">
          <p:graphicFrame>
            <p:nvGraphicFramePr>
              <p:cNvPr id="8" name="摘要缩放定位 7">
                <a:extLst>
                  <a:ext uri="{FF2B5EF4-FFF2-40B4-BE49-F238E27FC236}">
                    <a16:creationId xmlns:a16="http://schemas.microsoft.com/office/drawing/2014/main" id="{928988F8-D793-46E3-BF00-7978FD404068}"/>
                  </a:ext>
                </a:extLst>
              </p:cNvPr>
              <p:cNvGraphicFramePr>
                <a:graphicFrameLocks noChangeAspect="1"/>
              </p:cNvGraphicFramePr>
              <p:nvPr>
                <p:extLst>
                  <p:ext uri="{D42A27DB-BD31-4B8C-83A1-F6EECF244321}">
                    <p14:modId xmlns:p14="http://schemas.microsoft.com/office/powerpoint/2010/main" val="54916326"/>
                  </p:ext>
                </p:extLst>
              </p:nvPr>
            </p:nvGraphicFramePr>
            <p:xfrm>
              <a:off x="838200" y="1825625"/>
              <a:ext cx="10515600" cy="4351338"/>
            </p:xfrm>
            <a:graphic>
              <a:graphicData uri="http://schemas.microsoft.com/office/powerpoint/2016/summaryzoom">
                <psuz:summaryZm>
                  <psuz:summaryZmObj sectionId="{6A80FC16-B04C-4055-B293-9520BBE27195}">
                    <psuz:zmPr id="{F1C5EC31-B9ED-45B1-90CB-B7F8206BB3AE}" transitionDur="1000">
                      <p166:blipFill xmlns:p166="http://schemas.microsoft.com/office/powerpoint/2016/6/main">
                        <a:blip r:embed="rId2"/>
                        <a:stretch>
                          <a:fillRect/>
                        </a:stretch>
                      </p166:blipFill>
                      <p166:spPr xmlns:p166="http://schemas.microsoft.com/office/powerpoint/2016/6/main">
                        <a:xfrm>
                          <a:off x="407479" y="342010"/>
                          <a:ext cx="3154680" cy="1774508"/>
                        </a:xfrm>
                        <a:prstGeom prst="rect">
                          <a:avLst/>
                        </a:prstGeom>
                        <a:ln w="3175">
                          <a:solidFill>
                            <a:prstClr val="ltGray"/>
                          </a:solidFill>
                        </a:ln>
                      </p166:spPr>
                    </psuz:zmPr>
                  </psuz:summaryZmObj>
                  <psuz:summaryZmObj sectionId="{B8B3FA36-7349-431E-8F5A-440BA92FD45F}">
                    <psuz:zmPr id="{BD28E725-BE1C-4F44-9C4D-EDCFF5775F1C}" transitionDur="1000">
                      <p166:blipFill xmlns:p166="http://schemas.microsoft.com/office/powerpoint/2016/6/main">
                        <a:blip r:embed="rId3"/>
                        <a:stretch>
                          <a:fillRect/>
                        </a:stretch>
                      </p166:blipFill>
                      <p166:spPr xmlns:p166="http://schemas.microsoft.com/office/powerpoint/2016/6/main">
                        <a:xfrm>
                          <a:off x="3680460" y="342010"/>
                          <a:ext cx="3154680" cy="1774508"/>
                        </a:xfrm>
                        <a:prstGeom prst="rect">
                          <a:avLst/>
                        </a:prstGeom>
                        <a:ln w="3175">
                          <a:solidFill>
                            <a:prstClr val="ltGray"/>
                          </a:solidFill>
                        </a:ln>
                      </p166:spPr>
                    </psuz:zmPr>
                  </psuz:summaryZmObj>
                  <psuz:summaryZmObj sectionId="{632F4B18-2DC1-4980-9579-19919D6CDBA8}">
                    <psuz:zmPr id="{FBF86149-FEB7-4E4D-982B-88B3E1A867B5}" transitionDur="1000">
                      <p166:blipFill xmlns:p166="http://schemas.microsoft.com/office/powerpoint/2016/6/main">
                        <a:blip r:embed="rId4"/>
                        <a:stretch>
                          <a:fillRect/>
                        </a:stretch>
                      </p166:blipFill>
                      <p166:spPr xmlns:p166="http://schemas.microsoft.com/office/powerpoint/2016/6/main">
                        <a:xfrm>
                          <a:off x="6953441" y="342010"/>
                          <a:ext cx="3154680" cy="1774508"/>
                        </a:xfrm>
                        <a:prstGeom prst="rect">
                          <a:avLst/>
                        </a:prstGeom>
                        <a:ln w="3175">
                          <a:solidFill>
                            <a:prstClr val="ltGray"/>
                          </a:solidFill>
                        </a:ln>
                      </p166:spPr>
                    </psuz:zmPr>
                  </psuz:summaryZmObj>
                  <psuz:summaryZmObj sectionId="{7B9CB559-CCC2-497C-8D27-5A34939A9075}" offsetFactorX="47787" offsetFactorY="2089">
                    <psuz:zmPr id="{B36F8063-6EC9-4C51-9C7F-8B27AB17D806}" transitionDur="1000">
                      <p166:blipFill xmlns:p166="http://schemas.microsoft.com/office/powerpoint/2016/6/main">
                        <a:blip r:embed="rId5"/>
                        <a:stretch>
                          <a:fillRect/>
                        </a:stretch>
                      </p166:blipFill>
                      <p166:spPr xmlns:p166="http://schemas.microsoft.com/office/powerpoint/2016/6/main">
                        <a:xfrm>
                          <a:off x="1915006" y="2271888"/>
                          <a:ext cx="3154680" cy="1774508"/>
                        </a:xfrm>
                        <a:prstGeom prst="rect">
                          <a:avLst/>
                        </a:prstGeom>
                        <a:ln w="3175">
                          <a:solidFill>
                            <a:prstClr val="ltGray"/>
                          </a:solidFill>
                        </a:ln>
                      </p166:spPr>
                    </psuz:zmPr>
                  </psuz:summaryZmObj>
                  <psuz:summaryZmObj sectionId="{38550933-E004-4A91-8523-6B20E95A3645}" offsetFactorX="47787" offsetFactorY="2089">
                    <psuz:zmPr id="{DC3ED644-B889-40F2-BB2B-FA387F0BD12A}" transitionDur="1000">
                      <p166:blipFill xmlns:p166="http://schemas.microsoft.com/office/powerpoint/2016/6/main">
                        <a:blip r:embed="rId6"/>
                        <a:stretch>
                          <a:fillRect/>
                        </a:stretch>
                      </p166:blipFill>
                      <p166:spPr xmlns:p166="http://schemas.microsoft.com/office/powerpoint/2016/6/main">
                        <a:xfrm>
                          <a:off x="5187987" y="2271888"/>
                          <a:ext cx="3154680" cy="1774508"/>
                        </a:xfrm>
                        <a:prstGeom prst="rect">
                          <a:avLst/>
                        </a:prstGeom>
                        <a:ln w="3175">
                          <a:solidFill>
                            <a:prstClr val="ltGray"/>
                          </a:solidFill>
                        </a:ln>
                      </p166:spPr>
                    </psuz:zmPr>
                  </psuz:summaryZmObj>
                  <psuz:gridLayout/>
                </psuz:summaryZm>
              </a:graphicData>
            </a:graphic>
          </p:graphicFrame>
        </mc:Choice>
        <mc:Fallback>
          <p:grpSp>
            <p:nvGrpSpPr>
              <p:cNvPr id="8" name="摘要缩放定位 7">
                <a:extLst>
                  <a:ext uri="{FF2B5EF4-FFF2-40B4-BE49-F238E27FC236}">
                    <a16:creationId xmlns:a16="http://schemas.microsoft.com/office/drawing/2014/main" id="{928988F8-D793-46E3-BF00-7978FD404068}"/>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3" name="图片 3">
                  <a:hlinkClick r:id="rId7"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245679" y="2167635"/>
                  <a:ext cx="3154680" cy="1774508"/>
                </a:xfrm>
                <a:prstGeom prst="rect">
                  <a:avLst/>
                </a:prstGeom>
                <a:ln w="3175">
                  <a:solidFill>
                    <a:prstClr val="ltGray"/>
                  </a:solidFill>
                </a:ln>
              </p:spPr>
            </p:pic>
            <p:pic>
              <p:nvPicPr>
                <p:cNvPr id="7" name="图片 7">
                  <a:hlinkClick r:id="rId8"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518660" y="2167635"/>
                  <a:ext cx="3154680" cy="1774508"/>
                </a:xfrm>
                <a:prstGeom prst="rect">
                  <a:avLst/>
                </a:prstGeom>
                <a:ln w="3175">
                  <a:solidFill>
                    <a:prstClr val="ltGray"/>
                  </a:solidFill>
                </a:ln>
              </p:spPr>
            </p:pic>
            <p:pic>
              <p:nvPicPr>
                <p:cNvPr id="9" name="图片 9">
                  <a:hlinkClick r:id="rId9"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7791641" y="2167635"/>
                  <a:ext cx="3154680" cy="1774508"/>
                </a:xfrm>
                <a:prstGeom prst="rect">
                  <a:avLst/>
                </a:prstGeom>
                <a:ln w="3175">
                  <a:solidFill>
                    <a:prstClr val="ltGray"/>
                  </a:solidFill>
                </a:ln>
              </p:spPr>
            </p:pic>
            <p:pic>
              <p:nvPicPr>
                <p:cNvPr id="10" name="图片 10">
                  <a:hlinkClick r:id="rId10"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2753206" y="4097513"/>
                  <a:ext cx="3154680" cy="1774508"/>
                </a:xfrm>
                <a:prstGeom prst="rect">
                  <a:avLst/>
                </a:prstGeom>
                <a:ln w="3175">
                  <a:solidFill>
                    <a:prstClr val="ltGray"/>
                  </a:solidFill>
                </a:ln>
              </p:spPr>
            </p:pic>
            <p:pic>
              <p:nvPicPr>
                <p:cNvPr id="11" name="图片 11">
                  <a:hlinkClick r:id="rId11" action="ppaction://hlinksldjump"/>
                </p:cNvPr>
                <p:cNvPicPr>
                  <a:picLocks noSelect="1" noRot="1" noChangeAspect="1" noMove="1" noResize="1" noEditPoints="1" noAdjustHandles="1" noChangeArrowheads="1" noChangeShapeType="1"/>
                </p:cNvPicPr>
                <p:nvPr/>
              </p:nvPicPr>
              <p:blipFill>
                <a:blip r:embed="rId6"/>
                <a:stretch>
                  <a:fillRect/>
                </a:stretch>
              </p:blipFill>
              <p:spPr>
                <a:xfrm>
                  <a:off x="6026187" y="4097513"/>
                  <a:ext cx="3154680" cy="1774508"/>
                </a:xfrm>
                <a:prstGeom prst="rect">
                  <a:avLst/>
                </a:prstGeom>
                <a:ln w="3175">
                  <a:solidFill>
                    <a:prstClr val="ltGray"/>
                  </a:solidFill>
                </a:ln>
              </p:spPr>
            </p:pic>
          </p:grpSp>
        </mc:Fallback>
      </mc:AlternateContent>
    </p:spTree>
    <p:extLst>
      <p:ext uri="{BB962C8B-B14F-4D97-AF65-F5344CB8AC3E}">
        <p14:creationId xmlns:p14="http://schemas.microsoft.com/office/powerpoint/2010/main" val="36482144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B91BEA48-09E4-4BE2-9FE6-1A61E1A45C57}"/>
              </a:ext>
            </a:extLst>
          </p:cNvPr>
          <p:cNvSpPr>
            <a:spLocks noGrp="1"/>
          </p:cNvSpPr>
          <p:nvPr>
            <p:ph type="title"/>
          </p:nvPr>
        </p:nvSpPr>
        <p:spPr/>
        <p:txBody>
          <a:bodyPr/>
          <a:lstStyle/>
          <a:p>
            <a:r>
              <a:rPr lang="zh-CN" altLang="en-US" dirty="0"/>
              <a:t>认识数据分析</a:t>
            </a:r>
          </a:p>
        </p:txBody>
      </p:sp>
      <p:sp>
        <p:nvSpPr>
          <p:cNvPr id="5" name="文本占位符 4">
            <a:extLst>
              <a:ext uri="{FF2B5EF4-FFF2-40B4-BE49-F238E27FC236}">
                <a16:creationId xmlns:a16="http://schemas.microsoft.com/office/drawing/2014/main" id="{2A04DB60-75A1-4A1A-ACF4-EDC009E23274}"/>
              </a:ext>
            </a:extLst>
          </p:cNvPr>
          <p:cNvSpPr>
            <a:spLocks noGrp="1"/>
          </p:cNvSpPr>
          <p:nvPr>
            <p:ph type="body" idx="1"/>
          </p:nvPr>
        </p:nvSpPr>
        <p:spPr/>
        <p:txBody>
          <a:bodyPr/>
          <a:lstStyle/>
          <a:p>
            <a:r>
              <a:rPr lang="zh-CN" altLang="en-US" dirty="0"/>
              <a:t>明确数据分析概念、分析流程、分析方法是掌握数据分析的第一步</a:t>
            </a:r>
          </a:p>
        </p:txBody>
      </p:sp>
      <p:sp>
        <p:nvSpPr>
          <p:cNvPr id="6" name="日期占位符 5">
            <a:extLst>
              <a:ext uri="{FF2B5EF4-FFF2-40B4-BE49-F238E27FC236}">
                <a16:creationId xmlns:a16="http://schemas.microsoft.com/office/drawing/2014/main" id="{94987336-F2BC-4700-A882-6FF7261A4475}"/>
              </a:ext>
            </a:extLst>
          </p:cNvPr>
          <p:cNvSpPr>
            <a:spLocks noGrp="1"/>
          </p:cNvSpPr>
          <p:nvPr>
            <p:ph type="dt" sz="half" idx="10"/>
          </p:nvPr>
        </p:nvSpPr>
        <p:spPr/>
        <p:txBody>
          <a:bodyPr/>
          <a:lstStyle/>
          <a:p>
            <a:fld id="{67B963FA-9E44-4151-A9DF-C56A90D2EC9B}" type="datetime1">
              <a:rPr lang="zh-CN" altLang="en-US" smtClean="0"/>
              <a:t>2023/6/28</a:t>
            </a:fld>
            <a:endParaRPr lang="zh-CN" altLang="en-US"/>
          </a:p>
        </p:txBody>
      </p:sp>
      <p:sp>
        <p:nvSpPr>
          <p:cNvPr id="7" name="页脚占位符 6">
            <a:extLst>
              <a:ext uri="{FF2B5EF4-FFF2-40B4-BE49-F238E27FC236}">
                <a16:creationId xmlns:a16="http://schemas.microsoft.com/office/drawing/2014/main" id="{5F6E42E1-ABD4-4318-AFCD-C12E7E2395F3}"/>
              </a:ext>
            </a:extLst>
          </p:cNvPr>
          <p:cNvSpPr>
            <a:spLocks noGrp="1"/>
          </p:cNvSpPr>
          <p:nvPr>
            <p:ph type="ftr" sz="quarter" idx="11"/>
          </p:nvPr>
        </p:nvSpPr>
        <p:spPr/>
        <p:txBody>
          <a:bodyPr/>
          <a:lstStyle/>
          <a:p>
            <a:r>
              <a:rPr lang="en-US" altLang="zh-CN"/>
              <a:t>Python Data Analysis Summary</a:t>
            </a:r>
            <a:endParaRPr lang="zh-CN" altLang="en-US"/>
          </a:p>
        </p:txBody>
      </p:sp>
      <p:sp>
        <p:nvSpPr>
          <p:cNvPr id="8" name="灯片编号占位符 7">
            <a:extLst>
              <a:ext uri="{FF2B5EF4-FFF2-40B4-BE49-F238E27FC236}">
                <a16:creationId xmlns:a16="http://schemas.microsoft.com/office/drawing/2014/main" id="{60D4B266-A493-426D-ADB6-C903AF3C0A38}"/>
              </a:ext>
            </a:extLst>
          </p:cNvPr>
          <p:cNvSpPr>
            <a:spLocks noGrp="1"/>
          </p:cNvSpPr>
          <p:nvPr>
            <p:ph type="sldNum" sz="quarter" idx="12"/>
          </p:nvPr>
        </p:nvSpPr>
        <p:spPr/>
        <p:txBody>
          <a:bodyPr/>
          <a:lstStyle/>
          <a:p>
            <a:fld id="{363EFDB9-B238-4B86-B88C-C9728C420079}" type="slidenum">
              <a:rPr lang="zh-CN" altLang="en-US" smtClean="0"/>
              <a:t>8</a:t>
            </a:fld>
            <a:endParaRPr lang="zh-CN" altLang="en-US"/>
          </a:p>
        </p:txBody>
      </p:sp>
    </p:spTree>
    <p:extLst>
      <p:ext uri="{BB962C8B-B14F-4D97-AF65-F5344CB8AC3E}">
        <p14:creationId xmlns:p14="http://schemas.microsoft.com/office/powerpoint/2010/main" val="23042023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E90E72-5430-4375-8105-E2A412845065}"/>
              </a:ext>
            </a:extLst>
          </p:cNvPr>
          <p:cNvSpPr>
            <a:spLocks noGrp="1"/>
          </p:cNvSpPr>
          <p:nvPr>
            <p:ph type="title"/>
          </p:nvPr>
        </p:nvSpPr>
        <p:spPr/>
        <p:txBody>
          <a:bodyPr/>
          <a:lstStyle/>
          <a:p>
            <a:r>
              <a:rPr lang="zh-CN" altLang="en-US" dirty="0"/>
              <a:t>介绍内容</a:t>
            </a:r>
          </a:p>
        </p:txBody>
      </p:sp>
      <p:grpSp>
        <p:nvGrpSpPr>
          <p:cNvPr id="14" name="组合 13">
            <a:extLst>
              <a:ext uri="{FF2B5EF4-FFF2-40B4-BE49-F238E27FC236}">
                <a16:creationId xmlns:a16="http://schemas.microsoft.com/office/drawing/2014/main" id="{C1DAEDFE-7700-42AA-A5FD-1363FE4F9B4E}"/>
              </a:ext>
            </a:extLst>
          </p:cNvPr>
          <p:cNvGrpSpPr/>
          <p:nvPr/>
        </p:nvGrpSpPr>
        <p:grpSpPr>
          <a:xfrm>
            <a:off x="2266950" y="1872722"/>
            <a:ext cx="6605588" cy="4111625"/>
            <a:chOff x="2266950" y="1872722"/>
            <a:chExt cx="6605588" cy="4111625"/>
          </a:xfrm>
        </p:grpSpPr>
        <p:cxnSp>
          <p:nvCxnSpPr>
            <p:cNvPr id="4" name="直接连接符 6">
              <a:extLst>
                <a:ext uri="{FF2B5EF4-FFF2-40B4-BE49-F238E27FC236}">
                  <a16:creationId xmlns:a16="http://schemas.microsoft.com/office/drawing/2014/main" id="{E0802E42-5DAB-4722-8C64-15940348D63F}"/>
                </a:ext>
              </a:extLst>
            </p:cNvPr>
            <p:cNvCxnSpPr>
              <a:cxnSpLocks/>
            </p:cNvCxnSpPr>
            <p:nvPr/>
          </p:nvCxnSpPr>
          <p:spPr>
            <a:xfrm>
              <a:off x="2882900" y="1872722"/>
              <a:ext cx="4763" cy="4111625"/>
            </a:xfrm>
            <a:prstGeom prst="line">
              <a:avLst/>
            </a:prstGeom>
          </p:spPr>
          <p:style>
            <a:lnRef idx="2">
              <a:schemeClr val="dk1"/>
            </a:lnRef>
            <a:fillRef idx="0">
              <a:schemeClr val="dk1"/>
            </a:fillRef>
            <a:effectRef idx="1">
              <a:schemeClr val="dk1"/>
            </a:effectRef>
            <a:fontRef idx="minor">
              <a:schemeClr val="tx1"/>
            </a:fontRef>
          </p:style>
        </p:cxnSp>
        <p:sp>
          <p:nvSpPr>
            <p:cNvPr id="5" name="Line 2">
              <a:extLst>
                <a:ext uri="{FF2B5EF4-FFF2-40B4-BE49-F238E27FC236}">
                  <a16:creationId xmlns:a16="http://schemas.microsoft.com/office/drawing/2014/main" id="{EFF384FE-C942-49B0-8B25-7AE55116AD7C}"/>
                </a:ext>
              </a:extLst>
            </p:cNvPr>
            <p:cNvSpPr>
              <a:spLocks noChangeShapeType="1"/>
            </p:cNvSpPr>
            <p:nvPr/>
          </p:nvSpPr>
          <p:spPr bwMode="auto">
            <a:xfrm>
              <a:off x="2266950" y="2464859"/>
              <a:ext cx="6605588" cy="0"/>
            </a:xfrm>
            <a:prstGeom prst="line">
              <a:avLst/>
            </a:prstGeom>
          </p:spPr>
          <p:style>
            <a:lnRef idx="2">
              <a:schemeClr val="dk1"/>
            </a:lnRef>
            <a:fillRef idx="0">
              <a:schemeClr val="dk1"/>
            </a:fillRef>
            <a:effectRef idx="1">
              <a:schemeClr val="dk1"/>
            </a:effectRef>
            <a:fontRef idx="minor">
              <a:schemeClr val="tx1"/>
            </a:fontRef>
          </p:style>
          <p:txBody>
            <a:bodyPr/>
            <a:lstStyle/>
            <a:p>
              <a:pPr algn="ctr" eaLnBrk="1" fontAlgn="auto" hangingPunct="1">
                <a:spcBef>
                  <a:spcPts val="0"/>
                </a:spcBef>
                <a:spcAft>
                  <a:spcPts val="0"/>
                </a:spcAft>
                <a:defRPr/>
              </a:pPr>
              <a:endParaRPr lang="zh-CN" altLang="en-US" sz="1905" kern="0">
                <a:solidFill>
                  <a:sysClr val="windowText" lastClr="000000"/>
                </a:solidFill>
                <a:latin typeface="微软雅黑" pitchFamily="34" charset="-122"/>
                <a:ea typeface="微软雅黑" pitchFamily="34" charset="-122"/>
              </a:endParaRPr>
            </a:p>
          </p:txBody>
        </p:sp>
        <p:sp>
          <p:nvSpPr>
            <p:cNvPr id="6" name="Oval 15">
              <a:extLst>
                <a:ext uri="{FF2B5EF4-FFF2-40B4-BE49-F238E27FC236}">
                  <a16:creationId xmlns:a16="http://schemas.microsoft.com/office/drawing/2014/main" id="{3C462C59-E213-42BF-AC54-D6EF8F8C2EDD}"/>
                </a:ext>
              </a:extLst>
            </p:cNvPr>
            <p:cNvSpPr>
              <a:spLocks noChangeArrowheads="1"/>
            </p:cNvSpPr>
            <p:nvPr/>
          </p:nvSpPr>
          <p:spPr bwMode="auto">
            <a:xfrm>
              <a:off x="2576481" y="2176677"/>
              <a:ext cx="612000" cy="576000"/>
            </a:xfrm>
            <a:prstGeom prst="ellipse">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charset="0"/>
                  <a:ea typeface="宋体" pitchFamily="2" charset="-122"/>
                </a:defRPr>
              </a:lvl1pPr>
              <a:lvl2pPr marL="742950" indent="-285750">
                <a:defRPr sz="900">
                  <a:solidFill>
                    <a:srgbClr val="000000"/>
                  </a:solidFill>
                  <a:latin typeface="Arial" charset="0"/>
                  <a:ea typeface="宋体" pitchFamily="2" charset="-122"/>
                </a:defRPr>
              </a:lvl2pPr>
              <a:lvl3pPr marL="1143000" indent="-228600">
                <a:defRPr sz="900">
                  <a:solidFill>
                    <a:srgbClr val="000000"/>
                  </a:solidFill>
                  <a:latin typeface="Arial" charset="0"/>
                  <a:ea typeface="宋体" pitchFamily="2" charset="-122"/>
                </a:defRPr>
              </a:lvl3pPr>
              <a:lvl4pPr marL="1600200" indent="-228600">
                <a:defRPr sz="900">
                  <a:solidFill>
                    <a:srgbClr val="000000"/>
                  </a:solidFill>
                  <a:latin typeface="Arial" charset="0"/>
                  <a:ea typeface="宋体" pitchFamily="2" charset="-122"/>
                </a:defRPr>
              </a:lvl4pPr>
              <a:lvl5pPr marL="2057400" indent="-22860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gn="ctr" eaLnBrk="1" fontAlgn="auto" hangingPunct="1">
                <a:spcBef>
                  <a:spcPts val="0"/>
                </a:spcBef>
                <a:spcAft>
                  <a:spcPts val="0"/>
                </a:spcAft>
                <a:defRPr/>
              </a:pPr>
              <a:r>
                <a:rPr lang="zh-CN" altLang="zh-CN" sz="2200" kern="0" dirty="0">
                  <a:solidFill>
                    <a:schemeClr val="bg1"/>
                  </a:solidFill>
                  <a:latin typeface="微软雅黑" pitchFamily="34" charset="-122"/>
                  <a:ea typeface="微软雅黑" pitchFamily="34" charset="-122"/>
                </a:rPr>
                <a:t>1</a:t>
              </a:r>
              <a:endParaRPr lang="en-US" altLang="zh-CN" sz="2200" kern="0" dirty="0">
                <a:solidFill>
                  <a:schemeClr val="bg1"/>
                </a:solidFill>
                <a:latin typeface="微软雅黑" pitchFamily="34" charset="-122"/>
                <a:ea typeface="微软雅黑" pitchFamily="34" charset="-122"/>
              </a:endParaRPr>
            </a:p>
          </p:txBody>
        </p:sp>
        <p:sp>
          <p:nvSpPr>
            <p:cNvPr id="7" name="AutoShape 17">
              <a:extLst>
                <a:ext uri="{FF2B5EF4-FFF2-40B4-BE49-F238E27FC236}">
                  <a16:creationId xmlns:a16="http://schemas.microsoft.com/office/drawing/2014/main" id="{951CF32E-33E6-4A89-9609-2F2F6CB4208E}"/>
                </a:ext>
              </a:extLst>
            </p:cNvPr>
            <p:cNvSpPr>
              <a:spLocks noChangeArrowheads="1"/>
            </p:cNvSpPr>
            <p:nvPr/>
          </p:nvSpPr>
          <p:spPr bwMode="auto">
            <a:xfrm>
              <a:off x="3618065" y="3136951"/>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itchFamily="34" charset="-122"/>
                  <a:ea typeface="微软雅黑" pitchFamily="34" charset="-122"/>
                  <a:sym typeface="微软雅黑" pitchFamily="34" charset="-122"/>
                </a:rPr>
                <a:t>熟悉</a:t>
              </a:r>
              <a:r>
                <a:rPr lang="en-US" altLang="zh-CN" sz="2200" dirty="0">
                  <a:latin typeface="微软雅黑" pitchFamily="34" charset="-122"/>
                  <a:ea typeface="微软雅黑" pitchFamily="34" charset="-122"/>
                  <a:sym typeface="微软雅黑" pitchFamily="34" charset="-122"/>
                </a:rPr>
                <a:t>Python</a:t>
              </a:r>
              <a:r>
                <a:rPr lang="zh-CN" altLang="en-US" sz="2200" dirty="0">
                  <a:latin typeface="微软雅黑" pitchFamily="34" charset="-122"/>
                  <a:ea typeface="微软雅黑" pitchFamily="34" charset="-122"/>
                  <a:sym typeface="微软雅黑" pitchFamily="34" charset="-122"/>
                </a:rPr>
                <a:t>数据分析的工具</a:t>
              </a:r>
              <a:endParaRPr lang="zh-CN" altLang="en-US" sz="2200" dirty="0">
                <a:latin typeface="微软雅黑" pitchFamily="34" charset="-122"/>
                <a:ea typeface="微软雅黑" pitchFamily="34" charset="-122"/>
              </a:endParaRPr>
            </a:p>
          </p:txBody>
        </p:sp>
        <p:sp>
          <p:nvSpPr>
            <p:cNvPr id="8" name="AutoShape 17">
              <a:extLst>
                <a:ext uri="{FF2B5EF4-FFF2-40B4-BE49-F238E27FC236}">
                  <a16:creationId xmlns:a16="http://schemas.microsoft.com/office/drawing/2014/main" id="{246006D7-32C7-4912-86D5-F66956F7B91F}"/>
                </a:ext>
              </a:extLst>
            </p:cNvPr>
            <p:cNvSpPr>
              <a:spLocks noChangeArrowheads="1"/>
            </p:cNvSpPr>
            <p:nvPr/>
          </p:nvSpPr>
          <p:spPr bwMode="auto">
            <a:xfrm>
              <a:off x="3618065" y="4135271"/>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olidFill>
                    <a:schemeClr val="bg1"/>
                  </a:solidFill>
                  <a:latin typeface="微软雅黑" pitchFamily="34" charset="-122"/>
                  <a:ea typeface="微软雅黑" pitchFamily="34" charset="-122"/>
                  <a:sym typeface="微软雅黑" pitchFamily="34" charset="-122"/>
                </a:rPr>
                <a:t>安装 </a:t>
              </a:r>
              <a:r>
                <a:rPr lang="en-US" altLang="zh-CN" sz="2200" dirty="0">
                  <a:solidFill>
                    <a:schemeClr val="bg1"/>
                  </a:solidFill>
                  <a:latin typeface="微软雅黑" pitchFamily="34" charset="-122"/>
                  <a:ea typeface="微软雅黑" pitchFamily="34" charset="-122"/>
                  <a:sym typeface="微软雅黑" pitchFamily="34" charset="-122"/>
                </a:rPr>
                <a:t>Python </a:t>
              </a:r>
              <a:r>
                <a:rPr lang="zh-CN" altLang="en-US" sz="2200" dirty="0">
                  <a:solidFill>
                    <a:schemeClr val="bg1"/>
                  </a:solidFill>
                  <a:latin typeface="微软雅黑" pitchFamily="34" charset="-122"/>
                  <a:ea typeface="微软雅黑" pitchFamily="34" charset="-122"/>
                  <a:sym typeface="微软雅黑" pitchFamily="34" charset="-122"/>
                </a:rPr>
                <a:t>的 </a:t>
              </a:r>
              <a:r>
                <a:rPr lang="en-US" altLang="zh-CN" sz="2200" dirty="0">
                  <a:solidFill>
                    <a:schemeClr val="bg1"/>
                  </a:solidFill>
                  <a:latin typeface="微软雅黑" pitchFamily="34" charset="-122"/>
                  <a:ea typeface="微软雅黑" pitchFamily="34" charset="-122"/>
                  <a:sym typeface="微软雅黑" pitchFamily="34" charset="-122"/>
                </a:rPr>
                <a:t>Anaconda </a:t>
              </a:r>
              <a:r>
                <a:rPr lang="zh-CN" altLang="en-US" sz="2200" dirty="0">
                  <a:solidFill>
                    <a:schemeClr val="bg1"/>
                  </a:solidFill>
                  <a:latin typeface="微软雅黑" pitchFamily="34" charset="-122"/>
                  <a:ea typeface="微软雅黑" pitchFamily="34" charset="-122"/>
                  <a:sym typeface="微软雅黑" pitchFamily="34" charset="-122"/>
                </a:rPr>
                <a:t>发行版</a:t>
              </a:r>
            </a:p>
          </p:txBody>
        </p:sp>
        <p:sp>
          <p:nvSpPr>
            <p:cNvPr id="9" name="AutoShape 17">
              <a:extLst>
                <a:ext uri="{FF2B5EF4-FFF2-40B4-BE49-F238E27FC236}">
                  <a16:creationId xmlns:a16="http://schemas.microsoft.com/office/drawing/2014/main" id="{8F98D9EB-B1A3-4658-A2A6-7B80B4784E3C}"/>
                </a:ext>
              </a:extLst>
            </p:cNvPr>
            <p:cNvSpPr>
              <a:spLocks noChangeArrowheads="1"/>
            </p:cNvSpPr>
            <p:nvPr/>
          </p:nvSpPr>
          <p:spPr bwMode="auto">
            <a:xfrm>
              <a:off x="3618065" y="5149726"/>
              <a:ext cx="4859850" cy="720000"/>
            </a:xfrm>
            <a:prstGeom prst="actionButtonBlank">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latin typeface="微软雅黑" pitchFamily="34" charset="-122"/>
                  <a:ea typeface="微软雅黑" pitchFamily="34" charset="-122"/>
                </a:rPr>
                <a:t>掌握 </a:t>
              </a:r>
              <a:r>
                <a:rPr lang="en-US" altLang="zh-CN" sz="2200" dirty="0" err="1">
                  <a:latin typeface="微软雅黑" pitchFamily="34" charset="-122"/>
                  <a:ea typeface="微软雅黑" pitchFamily="34" charset="-122"/>
                </a:rPr>
                <a:t>Jupyter</a:t>
              </a:r>
              <a:r>
                <a:rPr lang="en-US" altLang="zh-CN" sz="2200" dirty="0">
                  <a:latin typeface="微软雅黑" pitchFamily="34" charset="-122"/>
                  <a:ea typeface="微软雅黑" pitchFamily="34" charset="-122"/>
                </a:rPr>
                <a:t> Notebook </a:t>
              </a:r>
              <a:r>
                <a:rPr lang="zh-CN" altLang="en-US" sz="2200" dirty="0">
                  <a:latin typeface="微软雅黑" pitchFamily="34" charset="-122"/>
                  <a:ea typeface="微软雅黑" pitchFamily="34" charset="-122"/>
                </a:rPr>
                <a:t>常用功能</a:t>
              </a:r>
            </a:p>
          </p:txBody>
        </p:sp>
        <p:sp>
          <p:nvSpPr>
            <p:cNvPr id="10" name="AutoShape 17">
              <a:extLst>
                <a:ext uri="{FF2B5EF4-FFF2-40B4-BE49-F238E27FC236}">
                  <a16:creationId xmlns:a16="http://schemas.microsoft.com/office/drawing/2014/main" id="{7015596A-21DD-401F-9678-AE618C1D6A82}"/>
                </a:ext>
              </a:extLst>
            </p:cNvPr>
            <p:cNvSpPr>
              <a:spLocks noChangeArrowheads="1"/>
            </p:cNvSpPr>
            <p:nvPr/>
          </p:nvSpPr>
          <p:spPr bwMode="auto">
            <a:xfrm>
              <a:off x="3618065" y="2104677"/>
              <a:ext cx="4859850" cy="684000"/>
            </a:xfrm>
            <a:prstGeom prst="actionButtonBlank">
              <a:avLst/>
            </a:prstGeom>
            <a:solidFill>
              <a:srgbClr val="FB9708"/>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p>
              <a:pPr algn="ctr" eaLnBrk="1" fontAlgn="auto" hangingPunct="1">
                <a:spcBef>
                  <a:spcPts val="0"/>
                </a:spcBef>
                <a:spcAft>
                  <a:spcPts val="0"/>
                </a:spcAft>
                <a:defRPr/>
              </a:pPr>
              <a:r>
                <a:rPr lang="zh-CN" altLang="en-US" sz="2200" dirty="0">
                  <a:solidFill>
                    <a:schemeClr val="bg1"/>
                  </a:solidFill>
                  <a:latin typeface="微软雅黑" pitchFamily="34" charset="-122"/>
                  <a:ea typeface="微软雅黑" pitchFamily="34" charset="-122"/>
                  <a:sym typeface="微软雅黑" pitchFamily="34" charset="-122"/>
                </a:rPr>
                <a:t>认识数据分析</a:t>
              </a:r>
              <a:endParaRPr lang="zh-CN" altLang="en-US" sz="2200" dirty="0">
                <a:solidFill>
                  <a:schemeClr val="bg1"/>
                </a:solidFill>
                <a:latin typeface="微软雅黑" pitchFamily="34" charset="-122"/>
                <a:ea typeface="微软雅黑" pitchFamily="34" charset="-122"/>
              </a:endParaRPr>
            </a:p>
          </p:txBody>
        </p:sp>
        <p:sp>
          <p:nvSpPr>
            <p:cNvPr id="11" name="Oval 15">
              <a:extLst>
                <a:ext uri="{FF2B5EF4-FFF2-40B4-BE49-F238E27FC236}">
                  <a16:creationId xmlns:a16="http://schemas.microsoft.com/office/drawing/2014/main" id="{115E34EE-A966-430D-943E-4377A5B15989}"/>
                </a:ext>
              </a:extLst>
            </p:cNvPr>
            <p:cNvSpPr>
              <a:spLocks noChangeArrowheads="1"/>
            </p:cNvSpPr>
            <p:nvPr/>
          </p:nvSpPr>
          <p:spPr bwMode="auto">
            <a:xfrm>
              <a:off x="2576481" y="3208951"/>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charset="0"/>
                  <a:ea typeface="宋体" pitchFamily="2" charset="-122"/>
                </a:defRPr>
              </a:lvl1pPr>
              <a:lvl2pPr marL="742950" indent="-285750">
                <a:defRPr sz="900">
                  <a:solidFill>
                    <a:srgbClr val="000000"/>
                  </a:solidFill>
                  <a:latin typeface="Arial" charset="0"/>
                  <a:ea typeface="宋体" pitchFamily="2" charset="-122"/>
                </a:defRPr>
              </a:lvl2pPr>
              <a:lvl3pPr marL="1143000" indent="-228600">
                <a:defRPr sz="900">
                  <a:solidFill>
                    <a:srgbClr val="000000"/>
                  </a:solidFill>
                  <a:latin typeface="Arial" charset="0"/>
                  <a:ea typeface="宋体" pitchFamily="2" charset="-122"/>
                </a:defRPr>
              </a:lvl3pPr>
              <a:lvl4pPr marL="1600200" indent="-228600">
                <a:defRPr sz="900">
                  <a:solidFill>
                    <a:srgbClr val="000000"/>
                  </a:solidFill>
                  <a:latin typeface="Arial" charset="0"/>
                  <a:ea typeface="宋体" pitchFamily="2" charset="-122"/>
                </a:defRPr>
              </a:lvl4pPr>
              <a:lvl5pPr marL="2057400" indent="-22860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itchFamily="34" charset="-122"/>
                  <a:ea typeface="微软雅黑" pitchFamily="34" charset="-122"/>
                </a:rPr>
                <a:t>2</a:t>
              </a:r>
            </a:p>
          </p:txBody>
        </p:sp>
        <p:sp>
          <p:nvSpPr>
            <p:cNvPr id="12" name="Oval 15">
              <a:extLst>
                <a:ext uri="{FF2B5EF4-FFF2-40B4-BE49-F238E27FC236}">
                  <a16:creationId xmlns:a16="http://schemas.microsoft.com/office/drawing/2014/main" id="{6A0877C6-EBAA-4365-9872-8906016D472F}"/>
                </a:ext>
              </a:extLst>
            </p:cNvPr>
            <p:cNvSpPr>
              <a:spLocks noChangeArrowheads="1"/>
            </p:cNvSpPr>
            <p:nvPr/>
          </p:nvSpPr>
          <p:spPr bwMode="auto">
            <a:xfrm>
              <a:off x="2576481" y="4207271"/>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charset="0"/>
                  <a:ea typeface="宋体" pitchFamily="2" charset="-122"/>
                </a:defRPr>
              </a:lvl1pPr>
              <a:lvl2pPr marL="742950" indent="-285750">
                <a:defRPr sz="900">
                  <a:solidFill>
                    <a:srgbClr val="000000"/>
                  </a:solidFill>
                  <a:latin typeface="Arial" charset="0"/>
                  <a:ea typeface="宋体" pitchFamily="2" charset="-122"/>
                </a:defRPr>
              </a:lvl2pPr>
              <a:lvl3pPr marL="1143000" indent="-228600">
                <a:defRPr sz="900">
                  <a:solidFill>
                    <a:srgbClr val="000000"/>
                  </a:solidFill>
                  <a:latin typeface="Arial" charset="0"/>
                  <a:ea typeface="宋体" pitchFamily="2" charset="-122"/>
                </a:defRPr>
              </a:lvl3pPr>
              <a:lvl4pPr marL="1600200" indent="-228600">
                <a:defRPr sz="900">
                  <a:solidFill>
                    <a:srgbClr val="000000"/>
                  </a:solidFill>
                  <a:latin typeface="Arial" charset="0"/>
                  <a:ea typeface="宋体" pitchFamily="2" charset="-122"/>
                </a:defRPr>
              </a:lvl4pPr>
              <a:lvl5pPr marL="2057400" indent="-22860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itchFamily="34" charset="-122"/>
                  <a:ea typeface="微软雅黑" pitchFamily="34" charset="-122"/>
                </a:rPr>
                <a:t>3</a:t>
              </a:r>
            </a:p>
          </p:txBody>
        </p:sp>
        <p:sp>
          <p:nvSpPr>
            <p:cNvPr id="13" name="Oval 15">
              <a:extLst>
                <a:ext uri="{FF2B5EF4-FFF2-40B4-BE49-F238E27FC236}">
                  <a16:creationId xmlns:a16="http://schemas.microsoft.com/office/drawing/2014/main" id="{F44CA7FB-0EAA-4673-8CE5-E08F0078E28B}"/>
                </a:ext>
              </a:extLst>
            </p:cNvPr>
            <p:cNvSpPr>
              <a:spLocks noChangeArrowheads="1"/>
            </p:cNvSpPr>
            <p:nvPr/>
          </p:nvSpPr>
          <p:spPr bwMode="auto">
            <a:xfrm>
              <a:off x="2576481" y="5229677"/>
              <a:ext cx="612000" cy="576000"/>
            </a:xfrm>
            <a:prstGeom prst="ellipse">
              <a:avLst/>
            </a:prstGeom>
            <a:solidFill>
              <a:srgbClr val="064BB2"/>
            </a:solidFill>
            <a:ln>
              <a:solidFill>
                <a:schemeClr val="bg1"/>
              </a:solidFill>
            </a:ln>
            <a:scene3d>
              <a:camera prst="orthographicFront">
                <a:rot lat="0" lon="0" rev="0"/>
              </a:camera>
              <a:lightRig rig="threePt" dir="t">
                <a:rot lat="0" lon="0" rev="1200000"/>
              </a:lightRig>
            </a:scene3d>
          </p:spPr>
          <p:style>
            <a:lnRef idx="0">
              <a:schemeClr val="dk1"/>
            </a:lnRef>
            <a:fillRef idx="3">
              <a:schemeClr val="dk1"/>
            </a:fillRef>
            <a:effectRef idx="3">
              <a:schemeClr val="dk1"/>
            </a:effectRef>
            <a:fontRef idx="minor">
              <a:schemeClr val="lt1"/>
            </a:fontRef>
          </p:style>
          <p:txBody>
            <a:bodyPr wrap="none" anchor="ctr"/>
            <a:lstStyle>
              <a:lvl1pPr>
                <a:defRPr sz="900">
                  <a:solidFill>
                    <a:srgbClr val="000000"/>
                  </a:solidFill>
                  <a:latin typeface="Arial" charset="0"/>
                  <a:ea typeface="宋体" pitchFamily="2" charset="-122"/>
                </a:defRPr>
              </a:lvl1pPr>
              <a:lvl2pPr marL="742950" indent="-285750">
                <a:defRPr sz="900">
                  <a:solidFill>
                    <a:srgbClr val="000000"/>
                  </a:solidFill>
                  <a:latin typeface="Arial" charset="0"/>
                  <a:ea typeface="宋体" pitchFamily="2" charset="-122"/>
                </a:defRPr>
              </a:lvl2pPr>
              <a:lvl3pPr marL="1143000" indent="-228600">
                <a:defRPr sz="900">
                  <a:solidFill>
                    <a:srgbClr val="000000"/>
                  </a:solidFill>
                  <a:latin typeface="Arial" charset="0"/>
                  <a:ea typeface="宋体" pitchFamily="2" charset="-122"/>
                </a:defRPr>
              </a:lvl3pPr>
              <a:lvl4pPr marL="1600200" indent="-228600">
                <a:defRPr sz="900">
                  <a:solidFill>
                    <a:srgbClr val="000000"/>
                  </a:solidFill>
                  <a:latin typeface="Arial" charset="0"/>
                  <a:ea typeface="宋体" pitchFamily="2" charset="-122"/>
                </a:defRPr>
              </a:lvl4pPr>
              <a:lvl5pPr marL="2057400" indent="-228600">
                <a:defRPr sz="900">
                  <a:solidFill>
                    <a:srgbClr val="000000"/>
                  </a:solidFill>
                  <a:latin typeface="Arial" charset="0"/>
                  <a:ea typeface="宋体" pitchFamily="2" charset="-122"/>
                </a:defRPr>
              </a:lvl5pPr>
              <a:lvl6pPr marL="2514600" indent="-228600" eaLnBrk="0" fontAlgn="base" hangingPunct="0">
                <a:spcBef>
                  <a:spcPct val="0"/>
                </a:spcBef>
                <a:spcAft>
                  <a:spcPct val="0"/>
                </a:spcAft>
                <a:defRPr sz="900">
                  <a:solidFill>
                    <a:srgbClr val="000000"/>
                  </a:solidFill>
                  <a:latin typeface="Arial" charset="0"/>
                  <a:ea typeface="宋体" pitchFamily="2" charset="-122"/>
                </a:defRPr>
              </a:lvl6pPr>
              <a:lvl7pPr marL="2971800" indent="-228600" eaLnBrk="0" fontAlgn="base" hangingPunct="0">
                <a:spcBef>
                  <a:spcPct val="0"/>
                </a:spcBef>
                <a:spcAft>
                  <a:spcPct val="0"/>
                </a:spcAft>
                <a:defRPr sz="900">
                  <a:solidFill>
                    <a:srgbClr val="000000"/>
                  </a:solidFill>
                  <a:latin typeface="Arial" charset="0"/>
                  <a:ea typeface="宋体" pitchFamily="2" charset="-122"/>
                </a:defRPr>
              </a:lvl7pPr>
              <a:lvl8pPr marL="3429000" indent="-228600" eaLnBrk="0" fontAlgn="base" hangingPunct="0">
                <a:spcBef>
                  <a:spcPct val="0"/>
                </a:spcBef>
                <a:spcAft>
                  <a:spcPct val="0"/>
                </a:spcAft>
                <a:defRPr sz="900">
                  <a:solidFill>
                    <a:srgbClr val="000000"/>
                  </a:solidFill>
                  <a:latin typeface="Arial" charset="0"/>
                  <a:ea typeface="宋体" pitchFamily="2" charset="-122"/>
                </a:defRPr>
              </a:lvl8pPr>
              <a:lvl9pPr marL="3886200" indent="-228600" eaLnBrk="0" fontAlgn="base" hangingPunct="0">
                <a:spcBef>
                  <a:spcPct val="0"/>
                </a:spcBef>
                <a:spcAft>
                  <a:spcPct val="0"/>
                </a:spcAft>
                <a:defRPr sz="900">
                  <a:solidFill>
                    <a:srgbClr val="000000"/>
                  </a:solidFill>
                  <a:latin typeface="Arial" charset="0"/>
                  <a:ea typeface="宋体" pitchFamily="2" charset="-122"/>
                </a:defRPr>
              </a:lvl9pPr>
            </a:lstStyle>
            <a:p>
              <a:pPr algn="ctr" eaLnBrk="1" fontAlgn="auto" hangingPunct="1">
                <a:spcBef>
                  <a:spcPts val="0"/>
                </a:spcBef>
                <a:spcAft>
                  <a:spcPts val="0"/>
                </a:spcAft>
                <a:defRPr/>
              </a:pPr>
              <a:r>
                <a:rPr lang="en-US" altLang="zh-CN" sz="2200" kern="0" dirty="0">
                  <a:solidFill>
                    <a:schemeClr val="bg1"/>
                  </a:solidFill>
                  <a:latin typeface="微软雅黑" pitchFamily="34" charset="-122"/>
                  <a:ea typeface="微软雅黑" pitchFamily="34" charset="-122"/>
                </a:rPr>
                <a:t>4</a:t>
              </a:r>
            </a:p>
          </p:txBody>
        </p:sp>
      </p:grpSp>
      <p:sp>
        <p:nvSpPr>
          <p:cNvPr id="15" name="日期占位符 14">
            <a:extLst>
              <a:ext uri="{FF2B5EF4-FFF2-40B4-BE49-F238E27FC236}">
                <a16:creationId xmlns:a16="http://schemas.microsoft.com/office/drawing/2014/main" id="{AFDC5004-6DF8-40CD-BB62-7D63B50F47DF}"/>
              </a:ext>
            </a:extLst>
          </p:cNvPr>
          <p:cNvSpPr>
            <a:spLocks noGrp="1"/>
          </p:cNvSpPr>
          <p:nvPr>
            <p:ph type="dt" sz="half" idx="10"/>
          </p:nvPr>
        </p:nvSpPr>
        <p:spPr/>
        <p:txBody>
          <a:bodyPr/>
          <a:lstStyle/>
          <a:p>
            <a:fld id="{FE9C6B68-AC9B-435F-924A-634248D0D82F}" type="datetime1">
              <a:rPr lang="zh-CN" altLang="en-US" smtClean="0"/>
              <a:t>2023/6/28</a:t>
            </a:fld>
            <a:endParaRPr lang="zh-CN" altLang="en-US"/>
          </a:p>
        </p:txBody>
      </p:sp>
      <p:sp>
        <p:nvSpPr>
          <p:cNvPr id="16" name="页脚占位符 15">
            <a:extLst>
              <a:ext uri="{FF2B5EF4-FFF2-40B4-BE49-F238E27FC236}">
                <a16:creationId xmlns:a16="http://schemas.microsoft.com/office/drawing/2014/main" id="{23946EDD-83AE-43FD-8074-AD5722126DB4}"/>
              </a:ext>
            </a:extLst>
          </p:cNvPr>
          <p:cNvSpPr>
            <a:spLocks noGrp="1"/>
          </p:cNvSpPr>
          <p:nvPr>
            <p:ph type="ftr" sz="quarter" idx="11"/>
          </p:nvPr>
        </p:nvSpPr>
        <p:spPr/>
        <p:txBody>
          <a:bodyPr/>
          <a:lstStyle/>
          <a:p>
            <a:r>
              <a:rPr lang="en-US" altLang="zh-CN"/>
              <a:t>Python Data Analysis Summary</a:t>
            </a:r>
            <a:endParaRPr lang="zh-CN" altLang="en-US"/>
          </a:p>
        </p:txBody>
      </p:sp>
      <p:sp>
        <p:nvSpPr>
          <p:cNvPr id="17" name="灯片编号占位符 16">
            <a:extLst>
              <a:ext uri="{FF2B5EF4-FFF2-40B4-BE49-F238E27FC236}">
                <a16:creationId xmlns:a16="http://schemas.microsoft.com/office/drawing/2014/main" id="{07338FF7-8017-4316-8556-61D37C883C42}"/>
              </a:ext>
            </a:extLst>
          </p:cNvPr>
          <p:cNvSpPr>
            <a:spLocks noGrp="1"/>
          </p:cNvSpPr>
          <p:nvPr>
            <p:ph type="sldNum" sz="quarter" idx="12"/>
          </p:nvPr>
        </p:nvSpPr>
        <p:spPr/>
        <p:txBody>
          <a:bodyPr/>
          <a:lstStyle/>
          <a:p>
            <a:fld id="{363EFDB9-B238-4B86-B88C-C9728C420079}" type="slidenum">
              <a:rPr lang="zh-CN" altLang="en-US" smtClean="0"/>
              <a:t>9</a:t>
            </a:fld>
            <a:endParaRPr lang="zh-CN" altLang="en-US"/>
          </a:p>
        </p:txBody>
      </p:sp>
    </p:spTree>
    <p:extLst>
      <p:ext uri="{BB962C8B-B14F-4D97-AF65-F5344CB8AC3E}">
        <p14:creationId xmlns:p14="http://schemas.microsoft.com/office/powerpoint/2010/main" val="320116525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253</TotalTime>
  <Words>4957</Words>
  <Application>Microsoft Office PowerPoint</Application>
  <PresentationFormat>宽屏</PresentationFormat>
  <Paragraphs>604</Paragraphs>
  <Slides>66</Slides>
  <Notes>6</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66</vt:i4>
      </vt:variant>
    </vt:vector>
  </HeadingPairs>
  <TitlesOfParts>
    <vt:vector size="74" baseType="lpstr">
      <vt:lpstr>等线</vt:lpstr>
      <vt:lpstr>等线 Light</vt:lpstr>
      <vt:lpstr>微软雅黑</vt:lpstr>
      <vt:lpstr>Arial</vt:lpstr>
      <vt:lpstr>Script MT Bold</vt:lpstr>
      <vt:lpstr>Times New Roman</vt:lpstr>
      <vt:lpstr>Office 主题​​</vt:lpstr>
      <vt:lpstr>Visio</vt:lpstr>
      <vt:lpstr>模块说明</vt:lpstr>
      <vt:lpstr>PowerPoint 演示文稿</vt:lpstr>
      <vt:lpstr>《科学计算与数据分析》课程说明</vt:lpstr>
      <vt:lpstr>PowerPoint 演示文稿</vt:lpstr>
      <vt:lpstr>Python Data Analysis Summary</vt:lpstr>
      <vt:lpstr>目标</vt:lpstr>
      <vt:lpstr>摘要</vt:lpstr>
      <vt:lpstr>认识数据分析</vt:lpstr>
      <vt:lpstr>介绍内容</vt:lpstr>
      <vt:lpstr>数据分析的概念</vt:lpstr>
      <vt:lpstr>数据分析的流程</vt:lpstr>
      <vt:lpstr>数据分析的流程</vt:lpstr>
      <vt:lpstr>数据分析应用场景 - 1. 客户分析</vt:lpstr>
      <vt:lpstr>数据分析应用场景 - 2. 营销分析</vt:lpstr>
      <vt:lpstr>数据分析应用场景 - 3. 社交媒体分析</vt:lpstr>
      <vt:lpstr>数据分析应用场景 - 4. 网络安全</vt:lpstr>
      <vt:lpstr>数据分析应用场景 - 5. 设备管理</vt:lpstr>
      <vt:lpstr>数据分析应用场景 - 6. 交通物流分析</vt:lpstr>
      <vt:lpstr>数据分析应用场景 - 7. 欺诈行为检测</vt:lpstr>
      <vt:lpstr>熟悉 Python 数据分析工具</vt:lpstr>
      <vt:lpstr>介绍内容</vt:lpstr>
      <vt:lpstr>数据分析常用工具</vt:lpstr>
      <vt:lpstr>Python数据分析的优势</vt:lpstr>
      <vt:lpstr>Python数据分析常用第三方模块</vt:lpstr>
      <vt:lpstr>Python数据分析常用第三方模块</vt:lpstr>
      <vt:lpstr>Python数据分析常用第三方模块</vt:lpstr>
      <vt:lpstr>Python数据分析常用第三方模块</vt:lpstr>
      <vt:lpstr>Python数据分析常用第三方模块</vt:lpstr>
      <vt:lpstr>Python数据分析常用第三方模块</vt:lpstr>
      <vt:lpstr>Python数据分析常用第三方模块</vt:lpstr>
      <vt:lpstr>Anaconda</vt:lpstr>
      <vt:lpstr>介绍内容</vt:lpstr>
      <vt:lpstr>Python 的 Anaconda 发行版</vt:lpstr>
      <vt:lpstr>在 Windows 系统上安装&amp;配置 Anaconda</vt:lpstr>
      <vt:lpstr>在 Linux 系统上安装&amp;配置 Anaconda</vt:lpstr>
      <vt:lpstr>Jupyter Notebook</vt:lpstr>
      <vt:lpstr>介绍内容</vt:lpstr>
      <vt:lpstr>Jupyter</vt:lpstr>
      <vt:lpstr>PowerPoint 演示文稿</vt:lpstr>
      <vt:lpstr>PowerPoint 演示文稿</vt:lpstr>
      <vt:lpstr>Jupyter Notebook 的基本功能</vt:lpstr>
      <vt:lpstr>Jupyter Notebook 的基本功能</vt:lpstr>
      <vt:lpstr>Jupyter Notebook 的高级功能</vt:lpstr>
      <vt:lpstr>Jupyter Notebook 的高级功能</vt:lpstr>
      <vt:lpstr>Jupyter 常用功能</vt:lpstr>
      <vt:lpstr>Jupyter 常用功能</vt:lpstr>
      <vt:lpstr>Jupyter 常用功能</vt:lpstr>
      <vt:lpstr>Jupyter 常用功能</vt:lpstr>
      <vt:lpstr>Jupyter 常用功能</vt:lpstr>
      <vt:lpstr>Jupyter 常用功能</vt:lpstr>
      <vt:lpstr>Jupyter 常用功能</vt:lpstr>
      <vt:lpstr>Jupyter 常用功能</vt:lpstr>
      <vt:lpstr>Jupyter 常用功能</vt:lpstr>
      <vt:lpstr>Jupyter 常用功能</vt:lpstr>
      <vt:lpstr>Jupyter 常用功能</vt:lpstr>
      <vt:lpstr>Jupyter 常用功能</vt:lpstr>
      <vt:lpstr>Jupyter Lab </vt:lpstr>
      <vt:lpstr>设置 notebook &amp; lab 默认工作文件夹</vt:lpstr>
      <vt:lpstr>小结</vt:lpstr>
      <vt:lpstr>小结</vt:lpstr>
      <vt:lpstr>补充</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Python Data Analysis Summary</dc:title>
  <dc:creator>李 伟</dc:creator>
  <cp:lastModifiedBy>李 伟</cp:lastModifiedBy>
  <cp:revision>30</cp:revision>
  <dcterms:created xsi:type="dcterms:W3CDTF">2019-09-08T10:14:48Z</dcterms:created>
  <dcterms:modified xsi:type="dcterms:W3CDTF">2023-06-28T07:33:24Z</dcterms:modified>
</cp:coreProperties>
</file>